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sldIdLst>
    <p:sldId id="263" r:id="rId2"/>
    <p:sldId id="259" r:id="rId3"/>
    <p:sldId id="260" r:id="rId4"/>
    <p:sldId id="261" r:id="rId5"/>
    <p:sldId id="262" r:id="rId6"/>
    <p:sldId id="266" r:id="rId7"/>
    <p:sldId id="268" r:id="rId8"/>
    <p:sldId id="269" r:id="rId9"/>
    <p:sldId id="265" r:id="rId10"/>
    <p:sldId id="267" r:id="rId11"/>
    <p:sldId id="277" r:id="rId12"/>
    <p:sldId id="270" r:id="rId13"/>
    <p:sldId id="271" r:id="rId14"/>
    <p:sldId id="273" r:id="rId15"/>
    <p:sldId id="272" r:id="rId16"/>
    <p:sldId id="274" r:id="rId17"/>
    <p:sldId id="275" r:id="rId18"/>
    <p:sldId id="276" r:id="rId19"/>
    <p:sldId id="310" r:id="rId20"/>
    <p:sldId id="278" r:id="rId21"/>
    <p:sldId id="279" r:id="rId22"/>
    <p:sldId id="280" r:id="rId23"/>
    <p:sldId id="281" r:id="rId24"/>
    <p:sldId id="282" r:id="rId25"/>
    <p:sldId id="283" r:id="rId26"/>
    <p:sldId id="284" r:id="rId27"/>
    <p:sldId id="286" r:id="rId28"/>
    <p:sldId id="311" r:id="rId29"/>
    <p:sldId id="289" r:id="rId30"/>
    <p:sldId id="290" r:id="rId31"/>
    <p:sldId id="291" r:id="rId32"/>
    <p:sldId id="292" r:id="rId33"/>
    <p:sldId id="293" r:id="rId34"/>
    <p:sldId id="312" r:id="rId35"/>
    <p:sldId id="294" r:id="rId36"/>
    <p:sldId id="295" r:id="rId37"/>
    <p:sldId id="296" r:id="rId38"/>
    <p:sldId id="297" r:id="rId39"/>
    <p:sldId id="317" r:id="rId40"/>
    <p:sldId id="314" r:id="rId41"/>
    <p:sldId id="298" r:id="rId42"/>
    <p:sldId id="299" r:id="rId43"/>
    <p:sldId id="313" r:id="rId44"/>
    <p:sldId id="315" r:id="rId45"/>
    <p:sldId id="316" r:id="rId46"/>
    <p:sldId id="305" r:id="rId47"/>
    <p:sldId id="306" r:id="rId48"/>
    <p:sldId id="334" r:id="rId49"/>
    <p:sldId id="308" r:id="rId50"/>
    <p:sldId id="320" r:id="rId51"/>
    <p:sldId id="321" r:id="rId52"/>
    <p:sldId id="335" r:id="rId53"/>
    <p:sldId id="336" r:id="rId54"/>
    <p:sldId id="322" r:id="rId55"/>
    <p:sldId id="323" r:id="rId56"/>
    <p:sldId id="324" r:id="rId57"/>
    <p:sldId id="325" r:id="rId58"/>
    <p:sldId id="337" r:id="rId59"/>
    <p:sldId id="339" r:id="rId60"/>
    <p:sldId id="326" r:id="rId61"/>
    <p:sldId id="309" r:id="rId62"/>
    <p:sldId id="331" r:id="rId63"/>
    <p:sldId id="332" r:id="rId64"/>
    <p:sldId id="333" r:id="rId65"/>
    <p:sldId id="340" r:id="rId66"/>
    <p:sldId id="341" r:id="rId67"/>
    <p:sldId id="342" r:id="rId68"/>
    <p:sldId id="343" r:id="rId69"/>
    <p:sldId id="344" r:id="rId70"/>
    <p:sldId id="327" r:id="rId71"/>
    <p:sldId id="328" r:id="rId72"/>
    <p:sldId id="329" r:id="rId73"/>
    <p:sldId id="345" r:id="rId74"/>
    <p:sldId id="346" r:id="rId75"/>
    <p:sldId id="347" r:id="rId76"/>
    <p:sldId id="359" r:id="rId77"/>
    <p:sldId id="348" r:id="rId78"/>
    <p:sldId id="354" r:id="rId79"/>
    <p:sldId id="349" r:id="rId80"/>
    <p:sldId id="353" r:id="rId81"/>
    <p:sldId id="355" r:id="rId82"/>
    <p:sldId id="350" r:id="rId83"/>
    <p:sldId id="351" r:id="rId84"/>
    <p:sldId id="358" r:id="rId85"/>
    <p:sldId id="352" r:id="rId86"/>
    <p:sldId id="357" r:id="rId87"/>
    <p:sldId id="356" r:id="rId88"/>
    <p:sldId id="360" r:id="rId89"/>
    <p:sldId id="365" r:id="rId90"/>
    <p:sldId id="364" r:id="rId91"/>
    <p:sldId id="361" r:id="rId92"/>
    <p:sldId id="362" r:id="rId93"/>
    <p:sldId id="363" r:id="rId94"/>
    <p:sldId id="366" r:id="rId95"/>
    <p:sldId id="367" r:id="rId96"/>
    <p:sldId id="368" r:id="rId97"/>
    <p:sldId id="369" r:id="rId98"/>
    <p:sldId id="370" r:id="rId99"/>
    <p:sldId id="371" r:id="rId100"/>
    <p:sldId id="372" r:id="rId101"/>
    <p:sldId id="373" r:id="rId102"/>
    <p:sldId id="375" r:id="rId103"/>
    <p:sldId id="376" r:id="rId104"/>
    <p:sldId id="377" r:id="rId105"/>
    <p:sldId id="374" r:id="rId106"/>
    <p:sldId id="378" r:id="rId107"/>
    <p:sldId id="379" r:id="rId108"/>
    <p:sldId id="380" r:id="rId109"/>
    <p:sldId id="381" r:id="rId110"/>
    <p:sldId id="264"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523E59-A964-487C-869E-EB4071C19533}" type="datetimeFigureOut">
              <a:rPr lang="en-US" smtClean="0"/>
              <a:pPr/>
              <a:t>9/7/2020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74DBEC-F7D2-484C-8DF0-D9C225BDA66F}" type="slidenum">
              <a:rPr lang="en-US" smtClean="0"/>
              <a:pPr/>
              <a:t>‹#›</a:t>
            </a:fld>
            <a:endParaRPr lang="en-US"/>
          </a:p>
        </p:txBody>
      </p:sp>
    </p:spTree>
    <p:extLst>
      <p:ext uri="{BB962C8B-B14F-4D97-AF65-F5344CB8AC3E}">
        <p14:creationId xmlns:p14="http://schemas.microsoft.com/office/powerpoint/2010/main" xmlns="" val="342716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74DBEC-F7D2-484C-8DF0-D9C225BDA66F}" type="slidenum">
              <a:rPr lang="en-US" smtClean="0"/>
              <a:pPr/>
              <a:t>10</a:t>
            </a:fld>
            <a:endParaRPr lang="en-US"/>
          </a:p>
        </p:txBody>
      </p:sp>
    </p:spTree>
    <p:extLst>
      <p:ext uri="{BB962C8B-B14F-4D97-AF65-F5344CB8AC3E}">
        <p14:creationId xmlns:p14="http://schemas.microsoft.com/office/powerpoint/2010/main" xmlns="" val="3358120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B8F077-06B6-4CBB-891A-2F0DF5961CE5}" type="datetimeFigureOut">
              <a:rPr lang="en-US" smtClean="0"/>
              <a:pPr/>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D5DB46-E92C-4294-A5A2-1282EDAEDEFA}" type="slidenum">
              <a:rPr lang="en-US" smtClean="0"/>
              <a:pPr/>
              <a:t>‹#›</a:t>
            </a:fld>
            <a:endParaRPr lang="en-US"/>
          </a:p>
        </p:txBody>
      </p:sp>
    </p:spTree>
    <p:extLst>
      <p:ext uri="{BB962C8B-B14F-4D97-AF65-F5344CB8AC3E}">
        <p14:creationId xmlns:p14="http://schemas.microsoft.com/office/powerpoint/2010/main" xmlns="" val="1775664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B8F077-06B6-4CBB-891A-2F0DF5961CE5}" type="datetimeFigureOut">
              <a:rPr lang="en-US" smtClean="0"/>
              <a:pPr/>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D5DB46-E92C-4294-A5A2-1282EDAEDEFA}" type="slidenum">
              <a:rPr lang="en-US" smtClean="0"/>
              <a:pPr/>
              <a:t>‹#›</a:t>
            </a:fld>
            <a:endParaRPr lang="en-US"/>
          </a:p>
        </p:txBody>
      </p:sp>
    </p:spTree>
    <p:extLst>
      <p:ext uri="{BB962C8B-B14F-4D97-AF65-F5344CB8AC3E}">
        <p14:creationId xmlns:p14="http://schemas.microsoft.com/office/powerpoint/2010/main" xmlns="" val="2604639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B8F077-06B6-4CBB-891A-2F0DF5961CE5}" type="datetimeFigureOut">
              <a:rPr lang="en-US" smtClean="0"/>
              <a:pPr/>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D5DB46-E92C-4294-A5A2-1282EDAEDEFA}" type="slidenum">
              <a:rPr lang="en-US" smtClean="0"/>
              <a:pPr/>
              <a:t>‹#›</a:t>
            </a:fld>
            <a:endParaRPr lang="en-US"/>
          </a:p>
        </p:txBody>
      </p:sp>
    </p:spTree>
    <p:extLst>
      <p:ext uri="{BB962C8B-B14F-4D97-AF65-F5344CB8AC3E}">
        <p14:creationId xmlns:p14="http://schemas.microsoft.com/office/powerpoint/2010/main" xmlns="" val="2668546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B8F077-06B6-4CBB-891A-2F0DF5961CE5}" type="datetimeFigureOut">
              <a:rPr lang="en-US" smtClean="0"/>
              <a:pPr/>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D5DB46-E92C-4294-A5A2-1282EDAEDEFA}" type="slidenum">
              <a:rPr lang="en-US" smtClean="0"/>
              <a:pPr/>
              <a:t>‹#›</a:t>
            </a:fld>
            <a:endParaRPr lang="en-US"/>
          </a:p>
        </p:txBody>
      </p:sp>
    </p:spTree>
    <p:extLst>
      <p:ext uri="{BB962C8B-B14F-4D97-AF65-F5344CB8AC3E}">
        <p14:creationId xmlns:p14="http://schemas.microsoft.com/office/powerpoint/2010/main" xmlns="" val="938903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B8F077-06B6-4CBB-891A-2F0DF5961CE5}" type="datetimeFigureOut">
              <a:rPr lang="en-US" smtClean="0"/>
              <a:pPr/>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D5DB46-E92C-4294-A5A2-1282EDAEDEFA}" type="slidenum">
              <a:rPr lang="en-US" smtClean="0"/>
              <a:pPr/>
              <a:t>‹#›</a:t>
            </a:fld>
            <a:endParaRPr lang="en-US"/>
          </a:p>
        </p:txBody>
      </p:sp>
    </p:spTree>
    <p:extLst>
      <p:ext uri="{BB962C8B-B14F-4D97-AF65-F5344CB8AC3E}">
        <p14:creationId xmlns:p14="http://schemas.microsoft.com/office/powerpoint/2010/main" xmlns="" val="3815459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B8F077-06B6-4CBB-891A-2F0DF5961CE5}" type="datetimeFigureOut">
              <a:rPr lang="en-US" smtClean="0"/>
              <a:pPr/>
              <a:t>9/7/2020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D5DB46-E92C-4294-A5A2-1282EDAEDEFA}" type="slidenum">
              <a:rPr lang="en-US" smtClean="0"/>
              <a:pPr/>
              <a:t>‹#›</a:t>
            </a:fld>
            <a:endParaRPr lang="en-US"/>
          </a:p>
        </p:txBody>
      </p:sp>
    </p:spTree>
    <p:extLst>
      <p:ext uri="{BB962C8B-B14F-4D97-AF65-F5344CB8AC3E}">
        <p14:creationId xmlns:p14="http://schemas.microsoft.com/office/powerpoint/2010/main" xmlns="" val="2984662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B8F077-06B6-4CBB-891A-2F0DF5961CE5}" type="datetimeFigureOut">
              <a:rPr lang="en-US" smtClean="0"/>
              <a:pPr/>
              <a:t>9/7/2020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D5DB46-E92C-4294-A5A2-1282EDAEDEFA}" type="slidenum">
              <a:rPr lang="en-US" smtClean="0"/>
              <a:pPr/>
              <a:t>‹#›</a:t>
            </a:fld>
            <a:endParaRPr lang="en-US"/>
          </a:p>
        </p:txBody>
      </p:sp>
    </p:spTree>
    <p:extLst>
      <p:ext uri="{BB962C8B-B14F-4D97-AF65-F5344CB8AC3E}">
        <p14:creationId xmlns:p14="http://schemas.microsoft.com/office/powerpoint/2010/main" xmlns="" val="2031825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B8F077-06B6-4CBB-891A-2F0DF5961CE5}" type="datetimeFigureOut">
              <a:rPr lang="en-US" smtClean="0"/>
              <a:pPr/>
              <a:t>9/7/2020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D5DB46-E92C-4294-A5A2-1282EDAEDEFA}" type="slidenum">
              <a:rPr lang="en-US" smtClean="0"/>
              <a:pPr/>
              <a:t>‹#›</a:t>
            </a:fld>
            <a:endParaRPr lang="en-US"/>
          </a:p>
        </p:txBody>
      </p:sp>
    </p:spTree>
    <p:extLst>
      <p:ext uri="{BB962C8B-B14F-4D97-AF65-F5344CB8AC3E}">
        <p14:creationId xmlns:p14="http://schemas.microsoft.com/office/powerpoint/2010/main" xmlns="" val="606389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B8F077-06B6-4CBB-891A-2F0DF5961CE5}" type="datetimeFigureOut">
              <a:rPr lang="en-US" smtClean="0"/>
              <a:pPr/>
              <a:t>9/7/2020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D5DB46-E92C-4294-A5A2-1282EDAEDEFA}" type="slidenum">
              <a:rPr lang="en-US" smtClean="0"/>
              <a:pPr/>
              <a:t>‹#›</a:t>
            </a:fld>
            <a:endParaRPr lang="en-US"/>
          </a:p>
        </p:txBody>
      </p:sp>
    </p:spTree>
    <p:extLst>
      <p:ext uri="{BB962C8B-B14F-4D97-AF65-F5344CB8AC3E}">
        <p14:creationId xmlns:p14="http://schemas.microsoft.com/office/powerpoint/2010/main" xmlns="" val="999776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B8F077-06B6-4CBB-891A-2F0DF5961CE5}" type="datetimeFigureOut">
              <a:rPr lang="en-US" smtClean="0"/>
              <a:pPr/>
              <a:t>9/7/2020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D5DB46-E92C-4294-A5A2-1282EDAEDEFA}" type="slidenum">
              <a:rPr lang="en-US" smtClean="0"/>
              <a:pPr/>
              <a:t>‹#›</a:t>
            </a:fld>
            <a:endParaRPr lang="en-US"/>
          </a:p>
        </p:txBody>
      </p:sp>
    </p:spTree>
    <p:extLst>
      <p:ext uri="{BB962C8B-B14F-4D97-AF65-F5344CB8AC3E}">
        <p14:creationId xmlns:p14="http://schemas.microsoft.com/office/powerpoint/2010/main" xmlns="" val="4012723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B8F077-06B6-4CBB-891A-2F0DF5961CE5}" type="datetimeFigureOut">
              <a:rPr lang="en-US" smtClean="0"/>
              <a:pPr/>
              <a:t>9/7/2020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D5DB46-E92C-4294-A5A2-1282EDAEDEFA}" type="slidenum">
              <a:rPr lang="en-US" smtClean="0"/>
              <a:pPr/>
              <a:t>‹#›</a:t>
            </a:fld>
            <a:endParaRPr lang="en-US"/>
          </a:p>
        </p:txBody>
      </p:sp>
    </p:spTree>
    <p:extLst>
      <p:ext uri="{BB962C8B-B14F-4D97-AF65-F5344CB8AC3E}">
        <p14:creationId xmlns:p14="http://schemas.microsoft.com/office/powerpoint/2010/main" xmlns="" val="3009012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F077-06B6-4CBB-891A-2F0DF5961CE5}" type="datetimeFigureOut">
              <a:rPr lang="en-US" smtClean="0"/>
              <a:pPr/>
              <a:t>9/7/2020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D5DB46-E92C-4294-A5A2-1282EDAEDEFA}" type="slidenum">
              <a:rPr lang="en-US" smtClean="0"/>
              <a:pPr/>
              <a:t>‹#›</a:t>
            </a:fld>
            <a:endParaRPr lang="en-US"/>
          </a:p>
        </p:txBody>
      </p:sp>
    </p:spTree>
    <p:extLst>
      <p:ext uri="{BB962C8B-B14F-4D97-AF65-F5344CB8AC3E}">
        <p14:creationId xmlns:p14="http://schemas.microsoft.com/office/powerpoint/2010/main" xmlns="" val="1928761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Sorting and Searching</a:t>
            </a:r>
            <a:endParaRPr lang="en-US" dirty="0"/>
          </a:p>
        </p:txBody>
      </p:sp>
      <p:sp>
        <p:nvSpPr>
          <p:cNvPr id="3" name="Subtitle 2"/>
          <p:cNvSpPr>
            <a:spLocks noGrp="1"/>
          </p:cNvSpPr>
          <p:nvPr>
            <p:ph type="subTitle" idx="1"/>
          </p:nvPr>
        </p:nvSpPr>
        <p:spPr/>
        <p:txBody>
          <a:bodyPr>
            <a:normAutofit/>
          </a:bodyPr>
          <a:lstStyle/>
          <a:p>
            <a:r>
              <a:rPr lang="en-US" dirty="0" err="1" smtClean="0"/>
              <a:t>T.Anil</a:t>
            </a:r>
            <a:r>
              <a:rPr lang="en-US" dirty="0" smtClean="0"/>
              <a:t> </a:t>
            </a:r>
            <a:r>
              <a:rPr lang="en-US" dirty="0" err="1" smtClean="0"/>
              <a:t>kumar</a:t>
            </a:r>
            <a:endParaRPr lang="en-US" dirty="0" smtClean="0"/>
          </a:p>
          <a:p>
            <a:r>
              <a:rPr lang="en-US" dirty="0" smtClean="0"/>
              <a:t>COMPUTER SCIENCE &amp; ENGINEERING</a:t>
            </a:r>
          </a:p>
          <a:p>
            <a:r>
              <a:rPr lang="en-US" dirty="0" smtClean="0"/>
              <a:t>IIIT SRIKAKULAM</a:t>
            </a:r>
            <a:endParaRPr lang="en-US" dirty="0"/>
          </a:p>
        </p:txBody>
      </p:sp>
    </p:spTree>
    <p:extLst>
      <p:ext uri="{BB962C8B-B14F-4D97-AF65-F5344CB8AC3E}">
        <p14:creationId xmlns:p14="http://schemas.microsoft.com/office/powerpoint/2010/main" xmlns="" val="38760161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123" y="271604"/>
            <a:ext cx="11163677" cy="5905359"/>
          </a:xfrm>
        </p:spPr>
        <p:txBody>
          <a:bodyPr/>
          <a:lstStyle/>
          <a:p>
            <a:pPr marL="0" indent="0">
              <a:buNone/>
            </a:pPr>
            <a:r>
              <a:rPr lang="en-US" b="1" dirty="0" smtClean="0"/>
              <a:t>Exercise problems:</a:t>
            </a:r>
          </a:p>
          <a:p>
            <a:pPr marL="0" indent="0">
              <a:buNone/>
            </a:pPr>
            <a:endParaRPr lang="en-US" dirty="0"/>
          </a:p>
          <a:p>
            <a:pPr marL="514350" indent="-514350">
              <a:buAutoNum type="arabicPeriod"/>
            </a:pPr>
            <a:r>
              <a:rPr lang="en-US" dirty="0" smtClean="0"/>
              <a:t>5,1,4,2,8</a:t>
            </a:r>
          </a:p>
          <a:p>
            <a:pPr marL="514350" indent="-514350">
              <a:buAutoNum type="arabicPeriod"/>
            </a:pPr>
            <a:r>
              <a:rPr lang="en-US" dirty="0"/>
              <a:t> </a:t>
            </a:r>
            <a:r>
              <a:rPr lang="en-US" dirty="0" smtClean="0"/>
              <a:t>40,10,20,30,50</a:t>
            </a:r>
          </a:p>
          <a:p>
            <a:pPr marL="514350" indent="-514350">
              <a:buAutoNum type="arabicPeriod"/>
            </a:pPr>
            <a:r>
              <a:rPr lang="en-US" dirty="0" smtClean="0"/>
              <a:t>42,35,12,77,5,101</a:t>
            </a:r>
          </a:p>
          <a:p>
            <a:pPr marL="514350" indent="-514350">
              <a:buAutoNum type="arabicPeriod"/>
            </a:pPr>
            <a:r>
              <a:rPr lang="en-US" dirty="0" smtClean="0"/>
              <a:t>2,7,4,1,5,3</a:t>
            </a:r>
          </a:p>
          <a:p>
            <a:pPr marL="514350" indent="-514350">
              <a:buAutoNum type="arabicPeriod"/>
            </a:pPr>
            <a:r>
              <a:rPr lang="en-US" dirty="0"/>
              <a:t> </a:t>
            </a:r>
            <a:r>
              <a:rPr lang="en-US" dirty="0" smtClean="0"/>
              <a:t>8,4,6,9,2,3,1</a:t>
            </a:r>
          </a:p>
          <a:p>
            <a:pPr marL="514350" indent="-514350">
              <a:buAutoNum type="arabicPeriod"/>
            </a:pPr>
            <a:r>
              <a:rPr lang="en-US" dirty="0" smtClean="0"/>
              <a:t>7,5,2,4,10,1,6,3</a:t>
            </a:r>
          </a:p>
          <a:p>
            <a:pPr marL="514350" indent="-514350">
              <a:buAutoNum type="arabicPeriod"/>
            </a:pPr>
            <a:r>
              <a:rPr lang="en-US" dirty="0" smtClean="0"/>
              <a:t>9,6,2,12,11,8,3,7</a:t>
            </a:r>
            <a:endParaRPr lang="en-US" dirty="0"/>
          </a:p>
        </p:txBody>
      </p:sp>
    </p:spTree>
    <p:extLst>
      <p:ext uri="{BB962C8B-B14F-4D97-AF65-F5344CB8AC3E}">
        <p14:creationId xmlns:p14="http://schemas.microsoft.com/office/powerpoint/2010/main" xmlns="" val="165954555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1652" y="376015"/>
            <a:ext cx="10952148" cy="5800948"/>
          </a:xfrm>
        </p:spPr>
        <p:txBody>
          <a:bodyPr>
            <a:normAutofit fontScale="92500"/>
          </a:bodyPr>
          <a:lstStyle/>
          <a:p>
            <a:pPr marL="0" indent="0">
              <a:buNone/>
            </a:pPr>
            <a:r>
              <a:rPr lang="en-US" b="1" dirty="0"/>
              <a:t>Double Hashing:</a:t>
            </a:r>
          </a:p>
          <a:p>
            <a:pPr marL="0" indent="0">
              <a:buNone/>
            </a:pPr>
            <a:endParaRPr lang="en-US" dirty="0"/>
          </a:p>
          <a:p>
            <a:pPr>
              <a:buFont typeface="Wingdings" panose="05000000000000000000" pitchFamily="2" charset="2"/>
              <a:buChar char="Ø"/>
            </a:pPr>
            <a:r>
              <a:rPr lang="en-US" dirty="0"/>
              <a:t>To start with, double hashing uses one hash value and then repeatedly steps forward an </a:t>
            </a:r>
            <a:r>
              <a:rPr lang="en-US" dirty="0" smtClean="0"/>
              <a:t>interval until </a:t>
            </a:r>
            <a:r>
              <a:rPr lang="en-US" dirty="0"/>
              <a:t>an empty location is reached. The interval is decided using a second, independent hash </a:t>
            </a:r>
            <a:r>
              <a:rPr lang="en-US" dirty="0" smtClean="0"/>
              <a:t>function, hence </a:t>
            </a:r>
            <a:r>
              <a:rPr lang="en-US" dirty="0"/>
              <a:t>the name double hashing. </a:t>
            </a:r>
            <a:endParaRPr lang="en-US" dirty="0" smtClean="0"/>
          </a:p>
          <a:p>
            <a:pPr>
              <a:buFont typeface="Wingdings" panose="05000000000000000000" pitchFamily="2" charset="2"/>
              <a:buChar char="Ø"/>
            </a:pPr>
            <a:r>
              <a:rPr lang="en-US" dirty="0" smtClean="0"/>
              <a:t>In </a:t>
            </a:r>
            <a:r>
              <a:rPr lang="en-US" dirty="0"/>
              <a:t>double hashing, we use two hash functions rather than a </a:t>
            </a:r>
            <a:r>
              <a:rPr lang="en-US" dirty="0" smtClean="0"/>
              <a:t>single function</a:t>
            </a:r>
            <a:r>
              <a:rPr lang="en-US" dirty="0"/>
              <a:t>. The hash function in the case of double hashing can be given as:</a:t>
            </a:r>
          </a:p>
          <a:p>
            <a:pPr marL="0" indent="0">
              <a:buNone/>
            </a:pPr>
            <a:r>
              <a:rPr lang="en-US" dirty="0"/>
              <a:t> </a:t>
            </a:r>
            <a:r>
              <a:rPr lang="en-US" dirty="0" smtClean="0"/>
              <a:t>                          </a:t>
            </a:r>
            <a:r>
              <a:rPr lang="en-US" b="1" dirty="0"/>
              <a:t>h(k, </a:t>
            </a:r>
            <a:r>
              <a:rPr lang="en-US" b="1" dirty="0" err="1"/>
              <a:t>i</a:t>
            </a:r>
            <a:r>
              <a:rPr lang="en-US" b="1" dirty="0"/>
              <a:t>) = [h1(k) + ih2(k)] mod m</a:t>
            </a:r>
          </a:p>
          <a:p>
            <a:pPr marL="0" indent="0">
              <a:buNone/>
            </a:pPr>
            <a:r>
              <a:rPr lang="en-US" dirty="0"/>
              <a:t> </a:t>
            </a:r>
            <a:r>
              <a:rPr lang="en-US" dirty="0" smtClean="0"/>
              <a:t>where </a:t>
            </a:r>
            <a:r>
              <a:rPr lang="en-US" dirty="0"/>
              <a:t>m is the size of the hash table, h1(k) and h2(k) are two hash functions given as h1(k) = k mod</a:t>
            </a:r>
          </a:p>
          <a:p>
            <a:pPr marL="0" indent="0">
              <a:buNone/>
            </a:pPr>
            <a:r>
              <a:rPr lang="en-US" dirty="0"/>
              <a:t>m, h2(k) = k mod m', </a:t>
            </a:r>
            <a:r>
              <a:rPr lang="en-US" dirty="0" err="1"/>
              <a:t>i</a:t>
            </a:r>
            <a:r>
              <a:rPr lang="en-US" dirty="0"/>
              <a:t> is the probe number that varies from 0 to m–1, and m' is chosen to be less than</a:t>
            </a:r>
          </a:p>
          <a:p>
            <a:pPr marL="0" indent="0">
              <a:buNone/>
            </a:pPr>
            <a:r>
              <a:rPr lang="en-US" dirty="0"/>
              <a:t>m. We can choose m' = m–1 or m–2.</a:t>
            </a:r>
          </a:p>
        </p:txBody>
      </p:sp>
    </p:spTree>
    <p:extLst>
      <p:ext uri="{BB962C8B-B14F-4D97-AF65-F5344CB8AC3E}">
        <p14:creationId xmlns:p14="http://schemas.microsoft.com/office/powerpoint/2010/main" xmlns="" val="290576257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6015" y="307649"/>
            <a:ext cx="10977785" cy="5869314"/>
          </a:xfrm>
        </p:spPr>
        <p:txBody>
          <a:bodyPr>
            <a:normAutofit lnSpcReduction="10000"/>
          </a:bodyPr>
          <a:lstStyle/>
          <a:p>
            <a:pPr marL="0" indent="0">
              <a:buNone/>
            </a:pPr>
            <a:r>
              <a:rPr lang="en-US" b="1" dirty="0"/>
              <a:t>Rehashing</a:t>
            </a:r>
            <a:r>
              <a:rPr lang="en-US" b="1" dirty="0" smtClean="0"/>
              <a:t>:</a:t>
            </a:r>
            <a:endParaRPr lang="en-US" dirty="0"/>
          </a:p>
          <a:p>
            <a:pPr>
              <a:buFont typeface="Wingdings" panose="05000000000000000000" pitchFamily="2" charset="2"/>
              <a:buChar char="Ø"/>
            </a:pPr>
            <a:r>
              <a:rPr lang="en-US" dirty="0"/>
              <a:t>When the hash table becomes nearly full, the number of collisions increases, thereby </a:t>
            </a:r>
            <a:r>
              <a:rPr lang="en-US" dirty="0" smtClean="0"/>
              <a:t>degrading the </a:t>
            </a:r>
            <a:r>
              <a:rPr lang="en-US" dirty="0"/>
              <a:t>performance of insertion and search operations</a:t>
            </a:r>
            <a:r>
              <a:rPr lang="en-US" dirty="0" smtClean="0"/>
              <a:t>.</a:t>
            </a:r>
          </a:p>
          <a:p>
            <a:pPr>
              <a:buFont typeface="Wingdings" panose="05000000000000000000" pitchFamily="2" charset="2"/>
              <a:buChar char="Ø"/>
            </a:pPr>
            <a:r>
              <a:rPr lang="en-US" dirty="0" smtClean="0"/>
              <a:t> </a:t>
            </a:r>
            <a:r>
              <a:rPr lang="en-US" dirty="0"/>
              <a:t>In such cases, a better option is to create </a:t>
            </a:r>
            <a:r>
              <a:rPr lang="en-US" dirty="0" smtClean="0"/>
              <a:t>a new </a:t>
            </a:r>
            <a:r>
              <a:rPr lang="en-US" dirty="0"/>
              <a:t>hash table with size double of the original hash table.</a:t>
            </a:r>
          </a:p>
          <a:p>
            <a:pPr>
              <a:buFont typeface="Wingdings" panose="05000000000000000000" pitchFamily="2" charset="2"/>
              <a:buChar char="Ø"/>
            </a:pPr>
            <a:r>
              <a:rPr lang="en-US" dirty="0" smtClean="0"/>
              <a:t> All </a:t>
            </a:r>
            <a:r>
              <a:rPr lang="en-US" dirty="0"/>
              <a:t>the entries in the original hash table will then have to be moved to the new hash table. </a:t>
            </a:r>
            <a:endParaRPr lang="en-US" dirty="0" smtClean="0"/>
          </a:p>
          <a:p>
            <a:pPr>
              <a:buFont typeface="Wingdings" panose="05000000000000000000" pitchFamily="2" charset="2"/>
              <a:buChar char="Ø"/>
            </a:pPr>
            <a:r>
              <a:rPr lang="en-US" dirty="0" smtClean="0"/>
              <a:t>This is </a:t>
            </a:r>
            <a:r>
              <a:rPr lang="en-US" dirty="0"/>
              <a:t>done by taking each entry, computing its new hash value, and then inserting it in the new </a:t>
            </a:r>
            <a:r>
              <a:rPr lang="en-US" dirty="0" smtClean="0"/>
              <a:t>hash table</a:t>
            </a:r>
            <a:r>
              <a:rPr lang="en-US" dirty="0"/>
              <a:t>.</a:t>
            </a:r>
          </a:p>
          <a:p>
            <a:pPr>
              <a:buFont typeface="Wingdings" panose="05000000000000000000" pitchFamily="2" charset="2"/>
              <a:buChar char="Ø"/>
            </a:pPr>
            <a:r>
              <a:rPr lang="en-US" dirty="0" smtClean="0"/>
              <a:t> Though </a:t>
            </a:r>
            <a:r>
              <a:rPr lang="en-US" dirty="0"/>
              <a:t>rehashing seems to be a simple process, it is quite expensive and must therefore </a:t>
            </a:r>
            <a:r>
              <a:rPr lang="en-US" dirty="0" smtClean="0"/>
              <a:t>not be </a:t>
            </a:r>
            <a:r>
              <a:rPr lang="en-US" dirty="0"/>
              <a:t>done frequently</a:t>
            </a:r>
            <a:r>
              <a:rPr lang="en-US" dirty="0" smtClean="0"/>
              <a:t>.</a:t>
            </a:r>
          </a:p>
          <a:p>
            <a:pPr>
              <a:buFont typeface="Wingdings" panose="05000000000000000000" pitchFamily="2" charset="2"/>
              <a:buChar char="Ø"/>
            </a:pPr>
            <a:r>
              <a:rPr lang="en-US" dirty="0" smtClean="0"/>
              <a:t> </a:t>
            </a:r>
            <a:r>
              <a:rPr lang="en-US" dirty="0"/>
              <a:t>Consider the hash table of size 5 given below. The hash function used is h(x</a:t>
            </a:r>
            <a:r>
              <a:rPr lang="en-US" dirty="0" smtClean="0"/>
              <a:t>)= </a:t>
            </a:r>
            <a:r>
              <a:rPr lang="en-US" dirty="0"/>
              <a:t>x % 5. Rehash the entries into to a new hash table.</a:t>
            </a:r>
          </a:p>
        </p:txBody>
      </p:sp>
    </p:spTree>
    <p:extLst>
      <p:ext uri="{BB962C8B-B14F-4D97-AF65-F5344CB8AC3E}">
        <p14:creationId xmlns:p14="http://schemas.microsoft.com/office/powerpoint/2010/main" xmlns="" val="74012530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191" y="256374"/>
            <a:ext cx="11131609" cy="5920589"/>
          </a:xfrm>
        </p:spPr>
        <p:txBody>
          <a:bodyPr/>
          <a:lstStyle/>
          <a:p>
            <a:pPr marL="0" indent="0">
              <a:buNone/>
            </a:pPr>
            <a:endParaRPr lang="en-US" b="1" dirty="0" smtClean="0"/>
          </a:p>
          <a:p>
            <a:pPr marL="0" indent="0">
              <a:buNone/>
            </a:pPr>
            <a:r>
              <a:rPr lang="en-US" b="1" dirty="0" smtClean="0"/>
              <a:t>Collision </a:t>
            </a:r>
            <a:r>
              <a:rPr lang="en-US" b="1" dirty="0"/>
              <a:t>Resolution by Chaining</a:t>
            </a:r>
            <a:r>
              <a:rPr lang="en-US" b="1" dirty="0" smtClean="0"/>
              <a:t>:</a:t>
            </a:r>
          </a:p>
          <a:p>
            <a:pPr marL="0" indent="0">
              <a:buNone/>
            </a:pPr>
            <a:endParaRPr lang="en-US" dirty="0"/>
          </a:p>
          <a:p>
            <a:pPr>
              <a:buFont typeface="Wingdings" panose="05000000000000000000" pitchFamily="2" charset="2"/>
              <a:buChar char="Ø"/>
            </a:pPr>
            <a:r>
              <a:rPr lang="en-US" dirty="0" smtClean="0"/>
              <a:t> In </a:t>
            </a:r>
            <a:r>
              <a:rPr lang="en-US" dirty="0"/>
              <a:t>chaining, each location in a hash table stores a pointer to a linked list that contains all the </a:t>
            </a:r>
            <a:r>
              <a:rPr lang="en-US" dirty="0" smtClean="0"/>
              <a:t>key values </a:t>
            </a:r>
            <a:r>
              <a:rPr lang="en-US" dirty="0"/>
              <a:t>that were hashed to that location</a:t>
            </a:r>
            <a:r>
              <a:rPr lang="en-US" dirty="0" smtClean="0"/>
              <a:t>.</a:t>
            </a:r>
          </a:p>
          <a:p>
            <a:pPr marL="0" indent="0">
              <a:buNone/>
            </a:pPr>
            <a:endParaRPr lang="en-US" dirty="0"/>
          </a:p>
          <a:p>
            <a:pPr>
              <a:buFont typeface="Wingdings" panose="05000000000000000000" pitchFamily="2" charset="2"/>
              <a:buChar char="Ø"/>
            </a:pPr>
            <a:r>
              <a:rPr lang="en-US" dirty="0"/>
              <a:t> That is, location l in the hash table points to the head </a:t>
            </a:r>
            <a:r>
              <a:rPr lang="en-US" dirty="0" smtClean="0"/>
              <a:t>of the </a:t>
            </a:r>
            <a:r>
              <a:rPr lang="en-US" dirty="0"/>
              <a:t>linked list of all the key values that hashed to l</a:t>
            </a:r>
            <a:r>
              <a:rPr lang="en-US" dirty="0" smtClean="0"/>
              <a:t>. </a:t>
            </a:r>
            <a:r>
              <a:rPr lang="en-US" dirty="0"/>
              <a:t>However, if no key value hashes to l, </a:t>
            </a:r>
            <a:r>
              <a:rPr lang="en-US" dirty="0" smtClean="0"/>
              <a:t>then location </a:t>
            </a:r>
            <a:r>
              <a:rPr lang="en-US" dirty="0"/>
              <a:t>l in the hash table contains NULL</a:t>
            </a:r>
            <a:r>
              <a:rPr lang="en-US" dirty="0" smtClean="0"/>
              <a:t>.</a:t>
            </a:r>
            <a:endParaRPr lang="en-US" dirty="0"/>
          </a:p>
          <a:p>
            <a:pPr marL="0" indent="0">
              <a:buNone/>
            </a:pPr>
            <a:endParaRPr lang="en-US" dirty="0"/>
          </a:p>
        </p:txBody>
      </p:sp>
    </p:spTree>
    <p:extLst>
      <p:ext uri="{BB962C8B-B14F-4D97-AF65-F5344CB8AC3E}">
        <p14:creationId xmlns:p14="http://schemas.microsoft.com/office/powerpoint/2010/main" xmlns="" val="234101024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7469" y="213645"/>
            <a:ext cx="10986331" cy="5963318"/>
          </a:xfrm>
        </p:spPr>
        <p:txBody>
          <a:bodyPr/>
          <a:lstStyle/>
          <a:p>
            <a:pPr marL="0" indent="0">
              <a:buNone/>
            </a:pPr>
            <a:endParaRPr lang="en-US" b="1" dirty="0" smtClean="0"/>
          </a:p>
          <a:p>
            <a:pPr marL="0" indent="0">
              <a:buNone/>
            </a:pPr>
            <a:r>
              <a:rPr lang="en-US" b="1" dirty="0" smtClean="0"/>
              <a:t>Operations </a:t>
            </a:r>
            <a:r>
              <a:rPr lang="en-US" b="1" dirty="0"/>
              <a:t>on a Chained Hash </a:t>
            </a:r>
            <a:r>
              <a:rPr lang="en-US" b="1" dirty="0" smtClean="0"/>
              <a:t>Table:</a:t>
            </a:r>
          </a:p>
          <a:p>
            <a:pPr marL="0" indent="0">
              <a:buNone/>
            </a:pPr>
            <a:endParaRPr lang="en-US" b="1" dirty="0"/>
          </a:p>
          <a:p>
            <a:pPr>
              <a:buFont typeface="Wingdings" panose="05000000000000000000" pitchFamily="2" charset="2"/>
              <a:buChar char="Ø"/>
            </a:pPr>
            <a:r>
              <a:rPr lang="en-US" dirty="0"/>
              <a:t>Searching for a value in a chained hash table is as simple as scanning a linked list for an </a:t>
            </a:r>
            <a:r>
              <a:rPr lang="en-US" dirty="0" smtClean="0"/>
              <a:t>entry with </a:t>
            </a:r>
            <a:r>
              <a:rPr lang="en-US" dirty="0"/>
              <a:t>the given key</a:t>
            </a:r>
            <a:r>
              <a:rPr lang="en-US" dirty="0" smtClean="0"/>
              <a:t>.</a:t>
            </a:r>
          </a:p>
          <a:p>
            <a:pPr marL="0" indent="0">
              <a:buNone/>
            </a:pPr>
            <a:endParaRPr lang="en-US" dirty="0" smtClean="0"/>
          </a:p>
          <a:p>
            <a:pPr>
              <a:buFont typeface="Wingdings" panose="05000000000000000000" pitchFamily="2" charset="2"/>
              <a:buChar char="Ø"/>
            </a:pPr>
            <a:r>
              <a:rPr lang="en-US" dirty="0" smtClean="0"/>
              <a:t> </a:t>
            </a:r>
            <a:r>
              <a:rPr lang="en-US" dirty="0"/>
              <a:t>Insertion operation appends the key to the end of the linked list pointed by </a:t>
            </a:r>
            <a:r>
              <a:rPr lang="en-US" dirty="0" smtClean="0"/>
              <a:t>the hashed </a:t>
            </a:r>
            <a:r>
              <a:rPr lang="en-US" dirty="0"/>
              <a:t>location. </a:t>
            </a:r>
            <a:endParaRPr lang="en-US" dirty="0" smtClean="0"/>
          </a:p>
          <a:p>
            <a:pPr marL="0" indent="0">
              <a:buNone/>
            </a:pPr>
            <a:endParaRPr lang="en-US" dirty="0" smtClean="0"/>
          </a:p>
          <a:p>
            <a:pPr>
              <a:buFont typeface="Wingdings" panose="05000000000000000000" pitchFamily="2" charset="2"/>
              <a:buChar char="Ø"/>
            </a:pPr>
            <a:r>
              <a:rPr lang="en-US" dirty="0" smtClean="0"/>
              <a:t>Deleting </a:t>
            </a:r>
            <a:r>
              <a:rPr lang="en-US" dirty="0"/>
              <a:t>a key requires searching the list and removing the element.</a:t>
            </a:r>
          </a:p>
        </p:txBody>
      </p:sp>
    </p:spTree>
    <p:extLst>
      <p:ext uri="{BB962C8B-B14F-4D97-AF65-F5344CB8AC3E}">
        <p14:creationId xmlns:p14="http://schemas.microsoft.com/office/powerpoint/2010/main" xmlns="" val="121080053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7649" y="290557"/>
            <a:ext cx="11046151" cy="5886406"/>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	</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016807" y="367470"/>
            <a:ext cx="7093010" cy="5319758"/>
          </a:xfrm>
          <a:prstGeom prst="rect">
            <a:avLst/>
          </a:prstGeom>
        </p:spPr>
      </p:pic>
    </p:spTree>
    <p:extLst>
      <p:ext uri="{BB962C8B-B14F-4D97-AF65-F5344CB8AC3E}">
        <p14:creationId xmlns:p14="http://schemas.microsoft.com/office/powerpoint/2010/main" xmlns="" val="263588091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07649" y="324740"/>
            <a:ext cx="11046151" cy="5852223"/>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Fig: Example problem on hash table with chaining</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67326" y="670175"/>
            <a:ext cx="8144143" cy="4533361"/>
          </a:xfrm>
          <a:prstGeom prst="rect">
            <a:avLst/>
          </a:prstGeom>
        </p:spPr>
      </p:pic>
    </p:spTree>
    <p:extLst>
      <p:ext uri="{BB962C8B-B14F-4D97-AF65-F5344CB8AC3E}">
        <p14:creationId xmlns:p14="http://schemas.microsoft.com/office/powerpoint/2010/main" xmlns="" val="399713291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923" y="264920"/>
            <a:ext cx="10994877" cy="5912043"/>
          </a:xfrm>
        </p:spPr>
        <p:txBody>
          <a:bodyPr>
            <a:normAutofit/>
          </a:bodyPr>
          <a:lstStyle/>
          <a:p>
            <a:pPr marL="0" indent="0">
              <a:buNone/>
            </a:pPr>
            <a:r>
              <a:rPr lang="en-US" b="1" dirty="0"/>
              <a:t>Bucket Hashing:</a:t>
            </a:r>
          </a:p>
          <a:p>
            <a:pPr marL="0" indent="0">
              <a:buNone/>
            </a:pPr>
            <a:endParaRPr lang="en-US" dirty="0"/>
          </a:p>
          <a:p>
            <a:pPr>
              <a:buFont typeface="Wingdings" panose="05000000000000000000" pitchFamily="2" charset="2"/>
              <a:buChar char="Ø"/>
            </a:pPr>
            <a:r>
              <a:rPr lang="en-US" dirty="0" smtClean="0"/>
              <a:t> In </a:t>
            </a:r>
            <a:r>
              <a:rPr lang="en-US" dirty="0"/>
              <a:t>closed hashing, all the records are directly stored in the hash table. Each record with a </a:t>
            </a:r>
            <a:r>
              <a:rPr lang="en-US" dirty="0" smtClean="0"/>
              <a:t>key value </a:t>
            </a:r>
            <a:r>
              <a:rPr lang="en-US" dirty="0"/>
              <a:t>k is stored in a location called its home position</a:t>
            </a:r>
            <a:r>
              <a:rPr lang="en-US" dirty="0" smtClean="0"/>
              <a:t>.</a:t>
            </a:r>
          </a:p>
          <a:p>
            <a:pPr marL="0" indent="0">
              <a:buNone/>
            </a:pPr>
            <a:endParaRPr lang="en-US" dirty="0" smtClean="0"/>
          </a:p>
          <a:p>
            <a:pPr>
              <a:buFont typeface="Wingdings" panose="05000000000000000000" pitchFamily="2" charset="2"/>
              <a:buChar char="Ø"/>
            </a:pPr>
            <a:r>
              <a:rPr lang="en-US" dirty="0" smtClean="0"/>
              <a:t> </a:t>
            </a:r>
            <a:r>
              <a:rPr lang="en-US" dirty="0"/>
              <a:t>The home position is calculated </a:t>
            </a:r>
            <a:r>
              <a:rPr lang="en-US" dirty="0" smtClean="0"/>
              <a:t>by applying </a:t>
            </a:r>
            <a:r>
              <a:rPr lang="en-US" dirty="0"/>
              <a:t>some hash </a:t>
            </a:r>
            <a:r>
              <a:rPr lang="en-US" dirty="0" smtClean="0"/>
              <a:t>function.</a:t>
            </a:r>
          </a:p>
          <a:p>
            <a:pPr marL="0" indent="0">
              <a:buNone/>
            </a:pPr>
            <a:endParaRPr lang="en-US" dirty="0" smtClean="0"/>
          </a:p>
          <a:p>
            <a:pPr>
              <a:buFont typeface="Wingdings" panose="05000000000000000000" pitchFamily="2" charset="2"/>
              <a:buChar char="Ø"/>
            </a:pPr>
            <a:r>
              <a:rPr lang="en-US" dirty="0" smtClean="0"/>
              <a:t> In </a:t>
            </a:r>
            <a:r>
              <a:rPr lang="en-US" dirty="0"/>
              <a:t>case the home position of the record with key k is already occupied by another record </a:t>
            </a:r>
            <a:r>
              <a:rPr lang="en-US" dirty="0" smtClean="0"/>
              <a:t>then the </a:t>
            </a:r>
            <a:r>
              <a:rPr lang="en-US" dirty="0"/>
              <a:t>record will be stored in some other location in the hash table</a:t>
            </a:r>
            <a:r>
              <a:rPr lang="en-US" dirty="0" smtClean="0"/>
              <a:t>.</a:t>
            </a:r>
            <a:endParaRPr lang="en-US" dirty="0"/>
          </a:p>
          <a:p>
            <a:pPr marL="0" indent="0">
              <a:buNone/>
            </a:pPr>
            <a:endParaRPr lang="en-US" dirty="0"/>
          </a:p>
        </p:txBody>
      </p:sp>
    </p:spTree>
    <p:extLst>
      <p:ext uri="{BB962C8B-B14F-4D97-AF65-F5344CB8AC3E}">
        <p14:creationId xmlns:p14="http://schemas.microsoft.com/office/powerpoint/2010/main" xmlns="" val="132922500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7649" y="307649"/>
            <a:ext cx="11046151" cy="5869314"/>
          </a:xfrm>
        </p:spPr>
        <p:txBody>
          <a:bodyPr>
            <a:normAutofit lnSpcReduction="10000"/>
          </a:bodyPr>
          <a:lstStyle/>
          <a:p>
            <a:pPr marL="0" indent="0">
              <a:buNone/>
            </a:pPr>
            <a:endParaRPr lang="en-US" dirty="0"/>
          </a:p>
          <a:p>
            <a:pPr>
              <a:buFont typeface="Wingdings" panose="05000000000000000000" pitchFamily="2" charset="2"/>
              <a:buChar char="Ø"/>
            </a:pPr>
            <a:r>
              <a:rPr lang="en-US" dirty="0"/>
              <a:t>This other location will be determined by the technique that is used for resolving collisions</a:t>
            </a:r>
            <a:r>
              <a:rPr lang="en-US" dirty="0" smtClean="0"/>
              <a:t>.</a:t>
            </a:r>
          </a:p>
          <a:p>
            <a:pPr marL="0" indent="0">
              <a:buNone/>
            </a:pPr>
            <a:endParaRPr lang="en-US" dirty="0"/>
          </a:p>
          <a:p>
            <a:pPr>
              <a:buFont typeface="Wingdings" panose="05000000000000000000" pitchFamily="2" charset="2"/>
              <a:buChar char="Ø"/>
            </a:pPr>
            <a:r>
              <a:rPr lang="en-US" dirty="0"/>
              <a:t> Once the records are inserted, the same algorithm is again applied to search for a specific record</a:t>
            </a:r>
            <a:r>
              <a:rPr lang="en-US" dirty="0" smtClean="0"/>
              <a:t>.</a:t>
            </a:r>
          </a:p>
          <a:p>
            <a:pPr marL="0" indent="0">
              <a:buNone/>
            </a:pPr>
            <a:endParaRPr lang="en-US" dirty="0" smtClean="0"/>
          </a:p>
          <a:p>
            <a:pPr>
              <a:buFont typeface="Wingdings" panose="05000000000000000000" pitchFamily="2" charset="2"/>
              <a:buChar char="Ø"/>
            </a:pPr>
            <a:r>
              <a:rPr lang="en-US" dirty="0" smtClean="0"/>
              <a:t>One </a:t>
            </a:r>
            <a:r>
              <a:rPr lang="en-US" dirty="0"/>
              <a:t>implementation of closed hashing groups the hash table into buckets where M slots of </a:t>
            </a:r>
            <a:r>
              <a:rPr lang="en-US" dirty="0" smtClean="0"/>
              <a:t>the hash </a:t>
            </a:r>
            <a:r>
              <a:rPr lang="en-US" dirty="0"/>
              <a:t>table are divided into B buckets</a:t>
            </a:r>
            <a:r>
              <a:rPr lang="en-US" dirty="0" smtClean="0"/>
              <a:t>.</a:t>
            </a:r>
          </a:p>
          <a:p>
            <a:pPr marL="0" indent="0">
              <a:buNone/>
            </a:pPr>
            <a:endParaRPr lang="en-US" dirty="0" smtClean="0"/>
          </a:p>
          <a:p>
            <a:pPr>
              <a:buFont typeface="Wingdings" panose="05000000000000000000" pitchFamily="2" charset="2"/>
              <a:buChar char="Ø"/>
            </a:pPr>
            <a:r>
              <a:rPr lang="en-US" dirty="0" smtClean="0"/>
              <a:t> </a:t>
            </a:r>
            <a:r>
              <a:rPr lang="en-US" dirty="0"/>
              <a:t>Therefore, each bucket contains M/B slots. Now when </a:t>
            </a:r>
            <a:r>
              <a:rPr lang="en-US" dirty="0" smtClean="0"/>
              <a:t>a new </a:t>
            </a:r>
            <a:r>
              <a:rPr lang="en-US" dirty="0"/>
              <a:t>record has to be inserted, the hash function computes the home position. If the slot is </a:t>
            </a:r>
            <a:r>
              <a:rPr lang="en-US" dirty="0" smtClean="0"/>
              <a:t>free, the </a:t>
            </a:r>
            <a:r>
              <a:rPr lang="en-US" dirty="0"/>
              <a:t>record is inserted. </a:t>
            </a:r>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xmlns="" val="241924452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3286" y="316194"/>
            <a:ext cx="11020514" cy="5860769"/>
          </a:xfrm>
        </p:spPr>
        <p:txBody>
          <a:bodyPr/>
          <a:lstStyle/>
          <a:p>
            <a:pPr>
              <a:buFont typeface="Wingdings" panose="05000000000000000000" pitchFamily="2" charset="2"/>
              <a:buChar char="Ø"/>
            </a:pPr>
            <a:endParaRPr lang="en-US" dirty="0" smtClean="0"/>
          </a:p>
          <a:p>
            <a:pPr>
              <a:buFont typeface="Wingdings" panose="05000000000000000000" pitchFamily="2" charset="2"/>
              <a:buChar char="Ø"/>
            </a:pPr>
            <a:r>
              <a:rPr lang="en-US" dirty="0" smtClean="0"/>
              <a:t>Otherwise</a:t>
            </a:r>
            <a:r>
              <a:rPr lang="en-US" dirty="0"/>
              <a:t>, the bucket’s slots are sequentially searched until an open slot is found. In case, the entire bucket is full, the record is inserted into an overflow bucket. </a:t>
            </a:r>
          </a:p>
          <a:p>
            <a:pPr marL="0" indent="0">
              <a:buNone/>
            </a:pPr>
            <a:endParaRPr lang="en-US" dirty="0"/>
          </a:p>
          <a:p>
            <a:pPr>
              <a:buFont typeface="Wingdings" panose="05000000000000000000" pitchFamily="2" charset="2"/>
              <a:buChar char="Ø"/>
            </a:pPr>
            <a:r>
              <a:rPr lang="en-US" dirty="0"/>
              <a:t>The overflow bucket has infinite capacity at the end of the table and is shared by all the buckets.</a:t>
            </a:r>
          </a:p>
        </p:txBody>
      </p:sp>
    </p:spTree>
    <p:extLst>
      <p:ext uri="{BB962C8B-B14F-4D97-AF65-F5344CB8AC3E}">
        <p14:creationId xmlns:p14="http://schemas.microsoft.com/office/powerpoint/2010/main" xmlns="" val="132935409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1832" y="213645"/>
            <a:ext cx="11011968" cy="5963318"/>
          </a:xfrm>
        </p:spPr>
        <p:txBody>
          <a:bodyPr/>
          <a:lstStyle/>
          <a:p>
            <a:pPr marL="0" indent="0">
              <a:buNone/>
            </a:pPr>
            <a:r>
              <a:rPr lang="en-US" b="1" dirty="0"/>
              <a:t>Real World Applications of Hashing:</a:t>
            </a:r>
          </a:p>
          <a:p>
            <a:pPr marL="0" indent="0">
              <a:buNone/>
            </a:pPr>
            <a:endParaRPr lang="en-US" dirty="0"/>
          </a:p>
          <a:p>
            <a:pPr marL="0" indent="0">
              <a:buNone/>
            </a:pPr>
            <a:r>
              <a:rPr lang="en-US" dirty="0"/>
              <a:t>1. CD Databases</a:t>
            </a:r>
          </a:p>
          <a:p>
            <a:pPr marL="0" indent="0">
              <a:buNone/>
            </a:pPr>
            <a:r>
              <a:rPr lang="en-US" dirty="0"/>
              <a:t>2. Drivers Licenses/Insurance Cards</a:t>
            </a:r>
          </a:p>
          <a:p>
            <a:pPr marL="0" indent="0">
              <a:buNone/>
            </a:pPr>
            <a:r>
              <a:rPr lang="en-US" dirty="0"/>
              <a:t>3. Sparse Matrix</a:t>
            </a:r>
          </a:p>
          <a:p>
            <a:pPr marL="0" indent="0">
              <a:buNone/>
            </a:pPr>
            <a:r>
              <a:rPr lang="en-US" dirty="0"/>
              <a:t>4. File Signatures</a:t>
            </a:r>
          </a:p>
          <a:p>
            <a:pPr marL="0" indent="0">
              <a:buNone/>
            </a:pPr>
            <a:r>
              <a:rPr lang="en-US" dirty="0"/>
              <a:t>5. Game Boards</a:t>
            </a:r>
          </a:p>
        </p:txBody>
      </p:sp>
    </p:spTree>
    <p:extLst>
      <p:ext uri="{BB962C8B-B14F-4D97-AF65-F5344CB8AC3E}">
        <p14:creationId xmlns:p14="http://schemas.microsoft.com/office/powerpoint/2010/main" xmlns="" val="32612039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299" y="144855"/>
            <a:ext cx="10964501" cy="6032108"/>
          </a:xfrm>
        </p:spPr>
        <p:txBody>
          <a:bodyPr/>
          <a:lstStyle/>
          <a:p>
            <a:pPr marL="0" indent="0">
              <a:buNone/>
            </a:pPr>
            <a:r>
              <a:rPr lang="en-US" b="1" dirty="0" smtClean="0"/>
              <a:t>Bubble sort Algorithm:</a:t>
            </a:r>
          </a:p>
          <a:p>
            <a:pPr marL="0" indent="0">
              <a:buNone/>
            </a:pPr>
            <a:endParaRPr lang="en-US" dirty="0"/>
          </a:p>
          <a:p>
            <a:pPr marL="0" indent="0">
              <a:buNone/>
            </a:pPr>
            <a:r>
              <a:rPr lang="en-US" dirty="0" smtClean="0"/>
              <a:t>Bubble sort(A,N)</a:t>
            </a:r>
          </a:p>
          <a:p>
            <a:pPr marL="0" indent="0">
              <a:buNone/>
            </a:pPr>
            <a:endParaRPr lang="en-US" dirty="0"/>
          </a:p>
          <a:p>
            <a:pPr marL="0" indent="0">
              <a:buNone/>
            </a:pPr>
            <a:r>
              <a:rPr lang="en-US" dirty="0" smtClean="0"/>
              <a:t>Step1: repeat step 2 for </a:t>
            </a:r>
            <a:r>
              <a:rPr lang="en-US" dirty="0" err="1" smtClean="0"/>
              <a:t>i</a:t>
            </a:r>
            <a:r>
              <a:rPr lang="en-US" dirty="0" smtClean="0"/>
              <a:t>=0 to n-1</a:t>
            </a:r>
          </a:p>
          <a:p>
            <a:pPr marL="0" indent="0">
              <a:buNone/>
            </a:pPr>
            <a:r>
              <a:rPr lang="en-US" dirty="0" smtClean="0"/>
              <a:t>Step 2: repeat for j=0 to n-i-1</a:t>
            </a:r>
          </a:p>
          <a:p>
            <a:pPr marL="0" indent="0">
              <a:buNone/>
            </a:pPr>
            <a:r>
              <a:rPr lang="en-US" dirty="0" smtClean="0"/>
              <a:t>Step 3: if(A[j]&gt;A[j+1])</a:t>
            </a:r>
          </a:p>
          <a:p>
            <a:pPr marL="0" indent="0">
              <a:buNone/>
            </a:pPr>
            <a:r>
              <a:rPr lang="en-US" dirty="0"/>
              <a:t> </a:t>
            </a:r>
            <a:r>
              <a:rPr lang="en-US" dirty="0" smtClean="0"/>
              <a:t>             swap A[j] and A[j+1]</a:t>
            </a:r>
          </a:p>
          <a:p>
            <a:pPr marL="0" indent="0">
              <a:buNone/>
            </a:pPr>
            <a:r>
              <a:rPr lang="en-US" dirty="0"/>
              <a:t> </a:t>
            </a:r>
            <a:r>
              <a:rPr lang="en-US" dirty="0" smtClean="0"/>
              <a:t>           end of inner for loop</a:t>
            </a:r>
          </a:p>
          <a:p>
            <a:pPr marL="0" indent="0">
              <a:buNone/>
            </a:pPr>
            <a:r>
              <a:rPr lang="en-US" dirty="0"/>
              <a:t> </a:t>
            </a:r>
            <a:r>
              <a:rPr lang="en-US" dirty="0" smtClean="0"/>
              <a:t>        end of outer loop</a:t>
            </a:r>
          </a:p>
          <a:p>
            <a:pPr marL="0" indent="0">
              <a:buNone/>
            </a:pPr>
            <a:r>
              <a:rPr lang="en-US" dirty="0" smtClean="0"/>
              <a:t>Step 4:exit</a:t>
            </a:r>
            <a:endParaRPr lang="en-US" dirty="0"/>
          </a:p>
        </p:txBody>
      </p:sp>
    </p:spTree>
    <p:extLst>
      <p:ext uri="{BB962C8B-B14F-4D97-AF65-F5344CB8AC3E}">
        <p14:creationId xmlns:p14="http://schemas.microsoft.com/office/powerpoint/2010/main" xmlns="" val="282886739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cstate="print">
            <a:extLst>
              <a:ext uri="{28A0092B-C50C-407E-A947-70E740481C1C}">
                <a14:useLocalDpi xmlns:a14="http://schemas.microsoft.com/office/drawing/2010/main" xmlns="" val="0"/>
              </a:ext>
            </a:extLst>
          </a:blip>
          <a:stretch>
            <a:fillRect/>
          </a:stretch>
        </p:blipFill>
        <p:spPr>
          <a:xfrm>
            <a:off x="2756669" y="1295400"/>
            <a:ext cx="6831063" cy="4572000"/>
          </a:xfrm>
        </p:spPr>
      </p:pic>
    </p:spTree>
    <p:extLst>
      <p:ext uri="{BB962C8B-B14F-4D97-AF65-F5344CB8AC3E}">
        <p14:creationId xmlns:p14="http://schemas.microsoft.com/office/powerpoint/2010/main" xmlns="" val="20915863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4566" y="199176"/>
            <a:ext cx="10919234" cy="5977787"/>
          </a:xfrm>
        </p:spPr>
        <p:txBody>
          <a:bodyPr>
            <a:normAutofit fontScale="92500" lnSpcReduction="20000"/>
          </a:bodyPr>
          <a:lstStyle/>
          <a:p>
            <a:pPr marL="0" indent="0">
              <a:buNone/>
            </a:pPr>
            <a:r>
              <a:rPr lang="en-US" b="1" dirty="0" smtClean="0"/>
              <a:t>Logic for bubble sort:</a:t>
            </a:r>
          </a:p>
          <a:p>
            <a:pPr marL="0" indent="0">
              <a:buNone/>
            </a:pPr>
            <a:endParaRPr lang="en-US" dirty="0" smtClean="0"/>
          </a:p>
          <a:p>
            <a:pPr marL="0" indent="0">
              <a:buNone/>
            </a:pPr>
            <a:r>
              <a:rPr lang="en-US" dirty="0" smtClean="0"/>
              <a:t>for </a:t>
            </a:r>
            <a:r>
              <a:rPr lang="en-US" dirty="0"/>
              <a:t>(</a:t>
            </a:r>
            <a:r>
              <a:rPr lang="en-US" dirty="0" err="1"/>
              <a:t>i</a:t>
            </a:r>
            <a:r>
              <a:rPr lang="en-US" dirty="0"/>
              <a:t>=0;i&lt;n-1;i++)</a:t>
            </a:r>
          </a:p>
          <a:p>
            <a:pPr marL="0" indent="0">
              <a:buNone/>
            </a:pPr>
            <a:r>
              <a:rPr lang="en-US" dirty="0"/>
              <a:t>  {</a:t>
            </a:r>
          </a:p>
          <a:p>
            <a:pPr marL="0" indent="0">
              <a:buNone/>
            </a:pPr>
            <a:r>
              <a:rPr lang="en-US" dirty="0"/>
              <a:t>    </a:t>
            </a:r>
            <a:r>
              <a:rPr lang="en-US" dirty="0" smtClean="0"/>
              <a:t>  for </a:t>
            </a:r>
            <a:r>
              <a:rPr lang="en-US" dirty="0"/>
              <a:t>(j=0;j&lt;n-i-1;j++)</a:t>
            </a:r>
          </a:p>
          <a:p>
            <a:pPr marL="0" indent="0">
              <a:buNone/>
            </a:pPr>
            <a:r>
              <a:rPr lang="en-US" dirty="0"/>
              <a:t>    </a:t>
            </a:r>
            <a:r>
              <a:rPr lang="en-US" dirty="0" smtClean="0"/>
              <a:t>     {</a:t>
            </a:r>
            <a:endParaRPr lang="en-US" dirty="0"/>
          </a:p>
          <a:p>
            <a:pPr marL="0" indent="0">
              <a:buNone/>
            </a:pPr>
            <a:r>
              <a:rPr lang="en-US" dirty="0"/>
              <a:t>      </a:t>
            </a:r>
            <a:r>
              <a:rPr lang="en-US" dirty="0" smtClean="0"/>
              <a:t>        if </a:t>
            </a:r>
            <a:r>
              <a:rPr lang="en-US" dirty="0"/>
              <a:t>(array[j] &gt; array[j+1]) </a:t>
            </a:r>
          </a:p>
          <a:p>
            <a:pPr marL="0" indent="0">
              <a:buNone/>
            </a:pPr>
            <a:r>
              <a:rPr lang="en-US" dirty="0"/>
              <a:t>      </a:t>
            </a:r>
            <a:r>
              <a:rPr lang="en-US" dirty="0" smtClean="0"/>
              <a:t>          {</a:t>
            </a:r>
            <a:endParaRPr lang="en-US" dirty="0"/>
          </a:p>
          <a:p>
            <a:pPr marL="0" indent="0">
              <a:buNone/>
            </a:pPr>
            <a:r>
              <a:rPr lang="en-US" dirty="0"/>
              <a:t>        </a:t>
            </a:r>
            <a:r>
              <a:rPr lang="en-US" dirty="0" smtClean="0"/>
              <a:t>              temp=array[j</a:t>
            </a:r>
            <a:r>
              <a:rPr lang="en-US" dirty="0"/>
              <a:t>];</a:t>
            </a:r>
          </a:p>
          <a:p>
            <a:pPr marL="0" indent="0">
              <a:buNone/>
            </a:pPr>
            <a:r>
              <a:rPr lang="en-US" dirty="0"/>
              <a:t>        </a:t>
            </a:r>
            <a:r>
              <a:rPr lang="en-US" dirty="0" smtClean="0"/>
              <a:t>              array[j</a:t>
            </a:r>
            <a:r>
              <a:rPr lang="en-US" dirty="0"/>
              <a:t>]=array[j+1];</a:t>
            </a:r>
          </a:p>
          <a:p>
            <a:pPr marL="0" indent="0">
              <a:buNone/>
            </a:pPr>
            <a:r>
              <a:rPr lang="en-US" dirty="0"/>
              <a:t>        </a:t>
            </a:r>
            <a:r>
              <a:rPr lang="en-US" dirty="0" smtClean="0"/>
              <a:t>              array[j+1</a:t>
            </a:r>
            <a:r>
              <a:rPr lang="en-US" dirty="0"/>
              <a:t>]=temp;</a:t>
            </a:r>
          </a:p>
          <a:p>
            <a:pPr marL="0" indent="0">
              <a:buNone/>
            </a:pPr>
            <a:r>
              <a:rPr lang="en-US" dirty="0"/>
              <a:t>      </a:t>
            </a:r>
            <a:r>
              <a:rPr lang="en-US" dirty="0" smtClean="0"/>
              <a:t>           }</a:t>
            </a:r>
            <a:endParaRPr lang="en-US" dirty="0"/>
          </a:p>
          <a:p>
            <a:pPr marL="0" indent="0">
              <a:buNone/>
            </a:pPr>
            <a:r>
              <a:rPr lang="en-US" dirty="0"/>
              <a:t>    </a:t>
            </a:r>
            <a:r>
              <a:rPr lang="en-US" dirty="0" smtClean="0"/>
              <a:t>        }</a:t>
            </a:r>
            <a:endParaRPr lang="en-US" dirty="0"/>
          </a:p>
          <a:p>
            <a:pPr marL="0" indent="0">
              <a:buNone/>
            </a:pPr>
            <a:r>
              <a:rPr lang="en-US" dirty="0"/>
              <a:t>  </a:t>
            </a:r>
            <a:r>
              <a:rPr lang="en-US" dirty="0" smtClean="0"/>
              <a:t> }</a:t>
            </a:r>
            <a:endParaRPr lang="en-US" dirty="0"/>
          </a:p>
        </p:txBody>
      </p:sp>
    </p:spTree>
    <p:extLst>
      <p:ext uri="{BB962C8B-B14F-4D97-AF65-F5344CB8AC3E}">
        <p14:creationId xmlns:p14="http://schemas.microsoft.com/office/powerpoint/2010/main" xmlns="" val="29229731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372519" y="650875"/>
            <a:ext cx="6934200" cy="5200650"/>
          </a:xfrm>
        </p:spPr>
      </p:pic>
    </p:spTree>
    <p:extLst>
      <p:ext uri="{BB962C8B-B14F-4D97-AF65-F5344CB8AC3E}">
        <p14:creationId xmlns:p14="http://schemas.microsoft.com/office/powerpoint/2010/main" xmlns="" val="27578144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459" y="262550"/>
            <a:ext cx="10937341" cy="5914413"/>
          </a:xfrm>
        </p:spPr>
        <p:txBody>
          <a:bodyPr/>
          <a:lstStyle/>
          <a:p>
            <a:pPr marL="0" indent="0">
              <a:buNone/>
            </a:pPr>
            <a:r>
              <a:rPr lang="en-US" b="1" dirty="0" smtClean="0"/>
              <a:t>Insertion sort:</a:t>
            </a:r>
          </a:p>
          <a:p>
            <a:pPr>
              <a:buFont typeface="Wingdings" panose="05000000000000000000" pitchFamily="2" charset="2"/>
              <a:buChar char="Ø"/>
            </a:pPr>
            <a:r>
              <a:rPr lang="en-US" dirty="0" smtClean="0"/>
              <a:t>Insertion sort is a very simple sorting algorithm in which the sorted array(or list) is built one element at a time.</a:t>
            </a:r>
          </a:p>
          <a:p>
            <a:pPr>
              <a:buFont typeface="Wingdings" panose="05000000000000000000" pitchFamily="2" charset="2"/>
              <a:buChar char="Ø"/>
            </a:pPr>
            <a:r>
              <a:rPr lang="en-US" dirty="0"/>
              <a:t> </a:t>
            </a:r>
            <a:r>
              <a:rPr lang="en-US" dirty="0" smtClean="0"/>
              <a:t>We all familiar with this technique of sorting, as we usually use it for ordering a deck of cards while playing bridge.</a:t>
            </a:r>
          </a:p>
          <a:p>
            <a:pPr>
              <a:buFont typeface="Wingdings" panose="05000000000000000000" pitchFamily="2" charset="2"/>
              <a:buChar char="Ø"/>
            </a:pPr>
            <a:r>
              <a:rPr lang="en-US" dirty="0"/>
              <a:t> </a:t>
            </a:r>
            <a:r>
              <a:rPr lang="en-US" dirty="0" smtClean="0"/>
              <a:t>The main idea behind insertion sort is that in inserts each item into its proper place in the final list.</a:t>
            </a:r>
          </a:p>
          <a:p>
            <a:pPr>
              <a:buFont typeface="Wingdings" panose="05000000000000000000" pitchFamily="2" charset="2"/>
              <a:buChar char="Ø"/>
            </a:pPr>
            <a:r>
              <a:rPr lang="en-US" dirty="0"/>
              <a:t> </a:t>
            </a:r>
            <a:r>
              <a:rPr lang="en-US" dirty="0" smtClean="0"/>
              <a:t>To save memory ,most implementations of the insertion sort algorithm work by moving the current data element past the already sorted values and repeatedly interchanging it with the preceding value until it is its correct place.</a:t>
            </a:r>
          </a:p>
          <a:p>
            <a:pPr>
              <a:buFont typeface="Wingdings" panose="05000000000000000000" pitchFamily="2" charset="2"/>
              <a:buChar char="Ø"/>
            </a:pPr>
            <a:r>
              <a:rPr lang="en-US" dirty="0"/>
              <a:t> </a:t>
            </a:r>
            <a:r>
              <a:rPr lang="en-US" dirty="0" smtClean="0"/>
              <a:t>Insertion sort is less efficient as compared to other more advanced algorithms such as quick sort, heap sort and merge sort.</a:t>
            </a:r>
            <a:endParaRPr lang="en-US" dirty="0"/>
          </a:p>
        </p:txBody>
      </p:sp>
    </p:spTree>
    <p:extLst>
      <p:ext uri="{BB962C8B-B14F-4D97-AF65-F5344CB8AC3E}">
        <p14:creationId xmlns:p14="http://schemas.microsoft.com/office/powerpoint/2010/main" xmlns="" val="26674495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80246" y="253497"/>
            <a:ext cx="10973554" cy="5923466"/>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			</a:t>
            </a:r>
          </a:p>
          <a:p>
            <a:pPr marL="0" indent="0">
              <a:buNone/>
            </a:pPr>
            <a:r>
              <a:rPr lang="en-US" dirty="0"/>
              <a:t>	</a:t>
            </a:r>
            <a:r>
              <a:rPr lang="en-US" dirty="0" smtClean="0"/>
              <a:t>		    Fig: Example insertion sort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779414" y="464367"/>
            <a:ext cx="5274934" cy="4533146"/>
          </a:xfrm>
          <a:prstGeom prst="rect">
            <a:avLst/>
          </a:prstGeom>
        </p:spPr>
      </p:pic>
    </p:spTree>
    <p:extLst>
      <p:ext uri="{BB962C8B-B14F-4D97-AF65-F5344CB8AC3E}">
        <p14:creationId xmlns:p14="http://schemas.microsoft.com/office/powerpoint/2010/main" xmlns="" val="16442957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1192" y="334978"/>
            <a:ext cx="10982608" cy="5841985"/>
          </a:xfrm>
        </p:spPr>
        <p:txBody>
          <a:bodyPr>
            <a:normAutofit lnSpcReduction="10000"/>
          </a:bodyPr>
          <a:lstStyle/>
          <a:p>
            <a:pPr marL="0" indent="0">
              <a:buNone/>
            </a:pPr>
            <a:r>
              <a:rPr lang="en-US" b="1" dirty="0" smtClean="0"/>
              <a:t>Insertion sort works as follows:</a:t>
            </a:r>
          </a:p>
          <a:p>
            <a:pPr marL="0" indent="0">
              <a:buNone/>
            </a:pPr>
            <a:endParaRPr lang="en-US" dirty="0"/>
          </a:p>
          <a:p>
            <a:pPr marL="571500" indent="-571500">
              <a:buAutoNum type="romanLcParenBoth"/>
            </a:pPr>
            <a:r>
              <a:rPr lang="en-US" dirty="0" smtClean="0"/>
              <a:t>The array of values to be sorted is divided into two sets. One that stores sorted values and another that contains unsorted values.</a:t>
            </a:r>
          </a:p>
          <a:p>
            <a:pPr marL="571500" indent="-571500">
              <a:buAutoNum type="romanLcParenBoth"/>
            </a:pPr>
            <a:r>
              <a:rPr lang="en-US" dirty="0"/>
              <a:t> </a:t>
            </a:r>
            <a:r>
              <a:rPr lang="en-US" dirty="0" smtClean="0"/>
              <a:t>The sorting algorithm will proceed until there are elements in the unsorted set.</a:t>
            </a:r>
          </a:p>
          <a:p>
            <a:pPr marL="571500" indent="-571500">
              <a:buAutoNum type="romanLcParenBoth"/>
            </a:pPr>
            <a:r>
              <a:rPr lang="en-US" dirty="0"/>
              <a:t> </a:t>
            </a:r>
            <a:r>
              <a:rPr lang="en-US" dirty="0" smtClean="0"/>
              <a:t>Suppose there are n elements in the array. Initially, the element with index 0(assuming LB=0) is in the sorted set. Rest of the elements are in the unsorted set.</a:t>
            </a:r>
          </a:p>
          <a:p>
            <a:pPr marL="571500" indent="-571500">
              <a:buAutoNum type="romanLcParenBoth"/>
            </a:pPr>
            <a:r>
              <a:rPr lang="en-US" dirty="0"/>
              <a:t> </a:t>
            </a:r>
            <a:r>
              <a:rPr lang="en-US" dirty="0" smtClean="0"/>
              <a:t>The first element of the unsorted partition has array index 1(if LB=0)</a:t>
            </a:r>
          </a:p>
          <a:p>
            <a:pPr marL="571500" indent="-571500">
              <a:buAutoNum type="romanLcParenBoth"/>
            </a:pPr>
            <a:r>
              <a:rPr lang="en-US" dirty="0"/>
              <a:t> </a:t>
            </a:r>
            <a:r>
              <a:rPr lang="en-US" dirty="0" smtClean="0"/>
              <a:t>During each iteration of the algorithm, the first element in the unsorted set is picked up and inserted into the correct position in the sorted set.</a:t>
            </a:r>
            <a:endParaRPr lang="en-US" dirty="0"/>
          </a:p>
        </p:txBody>
      </p:sp>
    </p:spTree>
    <p:extLst>
      <p:ext uri="{BB962C8B-B14F-4D97-AF65-F5344CB8AC3E}">
        <p14:creationId xmlns:p14="http://schemas.microsoft.com/office/powerpoint/2010/main" xmlns="" val="42189827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2261" y="443620"/>
            <a:ext cx="10801539" cy="6328372"/>
          </a:xfrm>
        </p:spPr>
        <p:txBody>
          <a:bodyPr>
            <a:normAutofit lnSpcReduction="10000"/>
          </a:bodyPr>
          <a:lstStyle/>
          <a:p>
            <a:pPr marL="0" indent="0">
              <a:buNone/>
            </a:pPr>
            <a:r>
              <a:rPr lang="en-US" b="1" dirty="0" smtClean="0"/>
              <a:t>Insertion </a:t>
            </a:r>
            <a:r>
              <a:rPr lang="en-US" b="1" dirty="0"/>
              <a:t>sort Algorithm</a:t>
            </a:r>
            <a:r>
              <a:rPr lang="en-US" b="1" dirty="0" smtClean="0"/>
              <a:t>:</a:t>
            </a:r>
          </a:p>
          <a:p>
            <a:pPr marL="0" indent="0">
              <a:buNone/>
            </a:pPr>
            <a:endParaRPr lang="en-US" b="1" dirty="0"/>
          </a:p>
          <a:p>
            <a:pPr marL="0" indent="0">
              <a:buNone/>
            </a:pPr>
            <a:r>
              <a:rPr lang="en-US" dirty="0" smtClean="0"/>
              <a:t>INSERTION SORT(ARR,N)</a:t>
            </a:r>
          </a:p>
          <a:p>
            <a:pPr marL="0" indent="0">
              <a:buNone/>
            </a:pPr>
            <a:r>
              <a:rPr lang="en-US" dirty="0"/>
              <a:t> </a:t>
            </a:r>
            <a:r>
              <a:rPr lang="en-US" dirty="0" smtClean="0"/>
              <a:t>Step 1: repeat steps 2 to 5 for </a:t>
            </a:r>
            <a:r>
              <a:rPr lang="en-US" dirty="0" err="1" smtClean="0"/>
              <a:t>i</a:t>
            </a:r>
            <a:r>
              <a:rPr lang="en-US" dirty="0" smtClean="0"/>
              <a:t>=1 to n-1</a:t>
            </a:r>
          </a:p>
          <a:p>
            <a:pPr marL="0" indent="0">
              <a:buNone/>
            </a:pPr>
            <a:r>
              <a:rPr lang="en-US" dirty="0" smtClean="0"/>
              <a:t>Step 2: SET  temp =ARR[</a:t>
            </a:r>
            <a:r>
              <a:rPr lang="en-US" dirty="0" err="1" smtClean="0"/>
              <a:t>i</a:t>
            </a:r>
            <a:r>
              <a:rPr lang="en-US" dirty="0" smtClean="0"/>
              <a:t>]</a:t>
            </a:r>
          </a:p>
          <a:p>
            <a:pPr marL="0" indent="0">
              <a:buNone/>
            </a:pPr>
            <a:r>
              <a:rPr lang="en-US" dirty="0"/>
              <a:t>Step </a:t>
            </a:r>
            <a:r>
              <a:rPr lang="en-US" dirty="0" smtClean="0"/>
              <a:t>3: SET j=</a:t>
            </a:r>
            <a:r>
              <a:rPr lang="en-US" dirty="0" err="1" smtClean="0"/>
              <a:t>i</a:t>
            </a:r>
            <a:endParaRPr lang="en-US" dirty="0" smtClean="0"/>
          </a:p>
          <a:p>
            <a:pPr marL="0" indent="0">
              <a:buNone/>
            </a:pPr>
            <a:r>
              <a:rPr lang="en-US" dirty="0"/>
              <a:t>Step </a:t>
            </a:r>
            <a:r>
              <a:rPr lang="en-US" dirty="0" smtClean="0"/>
              <a:t>4: Repeat while j&gt;0</a:t>
            </a:r>
            <a:r>
              <a:rPr lang="en-US" dirty="0"/>
              <a:t> &amp;&amp; ARR[j-1</a:t>
            </a:r>
            <a:r>
              <a:rPr lang="en-US" dirty="0" smtClean="0"/>
              <a:t>]&gt;temp</a:t>
            </a:r>
          </a:p>
          <a:p>
            <a:pPr marL="0" indent="0">
              <a:buNone/>
            </a:pPr>
            <a:r>
              <a:rPr lang="en-US" dirty="0" smtClean="0"/>
              <a:t> SET ARR[j]=ARR[j-1]</a:t>
            </a:r>
          </a:p>
          <a:p>
            <a:pPr marL="0" indent="0">
              <a:buNone/>
            </a:pPr>
            <a:r>
              <a:rPr lang="en-US" dirty="0" smtClean="0"/>
              <a:t>                            SET j=j-1</a:t>
            </a:r>
          </a:p>
          <a:p>
            <a:pPr marL="0" indent="0">
              <a:buNone/>
            </a:pPr>
            <a:r>
              <a:rPr lang="en-US" dirty="0"/>
              <a:t> </a:t>
            </a:r>
            <a:r>
              <a:rPr lang="en-US" dirty="0" smtClean="0"/>
              <a:t>                       [End of Inner loop]</a:t>
            </a:r>
          </a:p>
          <a:p>
            <a:pPr marL="0" indent="0">
              <a:buNone/>
            </a:pPr>
            <a:r>
              <a:rPr lang="en-US" dirty="0"/>
              <a:t>Step </a:t>
            </a:r>
            <a:r>
              <a:rPr lang="en-US" dirty="0" smtClean="0"/>
              <a:t>5: </a:t>
            </a:r>
            <a:r>
              <a:rPr lang="en-US" smtClean="0"/>
              <a:t>SET ARR[j]=temp </a:t>
            </a:r>
            <a:endParaRPr lang="en-US" dirty="0" smtClean="0"/>
          </a:p>
          <a:p>
            <a:pPr marL="0" indent="0">
              <a:buNone/>
            </a:pPr>
            <a:r>
              <a:rPr lang="en-US" dirty="0"/>
              <a:t> </a:t>
            </a:r>
            <a:r>
              <a:rPr lang="en-US" dirty="0" smtClean="0"/>
              <a:t>                [End of loop]</a:t>
            </a:r>
          </a:p>
          <a:p>
            <a:pPr marL="0" indent="0">
              <a:buNone/>
            </a:pPr>
            <a:r>
              <a:rPr lang="en-US" dirty="0"/>
              <a:t>Step </a:t>
            </a:r>
            <a:r>
              <a:rPr lang="en-US" dirty="0" smtClean="0"/>
              <a:t>6: Exit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xmlns="" val="32332997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4579" y="431390"/>
            <a:ext cx="11338711" cy="6005623"/>
          </a:xfrm>
        </p:spPr>
        <p:txBody>
          <a:bodyPr/>
          <a:lstStyle/>
          <a:p>
            <a:pPr marL="0" indent="0">
              <a:buNone/>
            </a:pPr>
            <a:r>
              <a:rPr lang="en-US" b="1" dirty="0" smtClean="0"/>
              <a:t>Advantages of insertion sort:</a:t>
            </a:r>
          </a:p>
          <a:p>
            <a:pPr marL="0" indent="0">
              <a:buNone/>
            </a:pPr>
            <a:endParaRPr lang="en-US" dirty="0" smtClean="0"/>
          </a:p>
          <a:p>
            <a:pPr marL="571500" indent="-571500">
              <a:buAutoNum type="romanLcParenBoth"/>
            </a:pPr>
            <a:r>
              <a:rPr lang="en-US" dirty="0" smtClean="0"/>
              <a:t>It is easy to implement and efficient to use on small sets of data.</a:t>
            </a:r>
          </a:p>
          <a:p>
            <a:pPr marL="571500" indent="-571500">
              <a:buAutoNum type="romanLcParenBoth"/>
            </a:pPr>
            <a:r>
              <a:rPr lang="en-US" dirty="0"/>
              <a:t> </a:t>
            </a:r>
            <a:r>
              <a:rPr lang="en-US" dirty="0" smtClean="0"/>
              <a:t>It can be efficiently implemented on data sets that are already substantially sorted.</a:t>
            </a:r>
          </a:p>
          <a:p>
            <a:pPr marL="571500" indent="-571500">
              <a:buAutoNum type="romanLcParenBoth"/>
            </a:pPr>
            <a:r>
              <a:rPr lang="en-US" dirty="0"/>
              <a:t> </a:t>
            </a:r>
            <a:r>
              <a:rPr lang="en-US" dirty="0" smtClean="0"/>
              <a:t>It performs better than algorithms like selection sort and bubble sort.</a:t>
            </a:r>
          </a:p>
          <a:p>
            <a:pPr marL="0" indent="0">
              <a:buNone/>
            </a:pPr>
            <a:r>
              <a:rPr lang="en-US" dirty="0" smtClean="0"/>
              <a:t>   Insertion sort is simpler than shell </a:t>
            </a:r>
            <a:r>
              <a:rPr lang="en-US" dirty="0" err="1" smtClean="0"/>
              <a:t>sort,with</a:t>
            </a:r>
            <a:r>
              <a:rPr lang="en-US" dirty="0" smtClean="0"/>
              <a:t> only a small trade-off in efficiency.</a:t>
            </a:r>
          </a:p>
          <a:p>
            <a:pPr marL="0" indent="0">
              <a:buNone/>
            </a:pPr>
            <a:r>
              <a:rPr lang="en-US" dirty="0" smtClean="0"/>
              <a:t>(iv) It is over twice as fast as </a:t>
            </a:r>
            <a:r>
              <a:rPr lang="en-US" smtClean="0"/>
              <a:t>the bubble sort </a:t>
            </a:r>
            <a:r>
              <a:rPr lang="en-US" dirty="0" smtClean="0"/>
              <a:t>and almost 40% faster than selection sort.</a:t>
            </a:r>
          </a:p>
          <a:p>
            <a:pPr marL="0" indent="0">
              <a:buNone/>
            </a:pPr>
            <a:r>
              <a:rPr lang="en-US" dirty="0" smtClean="0"/>
              <a:t>(v) It requires less memory space (only o(1) of additional memory space).</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xmlns="" val="37125907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6553" y="188007"/>
            <a:ext cx="11157247" cy="5988956"/>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a:t>
            </a:r>
          </a:p>
          <a:p>
            <a:pPr marL="0" indent="0">
              <a:buNone/>
            </a:pPr>
            <a:r>
              <a:rPr lang="en-US" dirty="0"/>
              <a:t>	</a:t>
            </a:r>
            <a:r>
              <a:rPr lang="en-US" dirty="0" smtClean="0"/>
              <a:t>	</a:t>
            </a:r>
            <a:r>
              <a:rPr lang="en-US" smtClean="0"/>
              <a:t>	     Fig</a:t>
            </a:r>
            <a:r>
              <a:rPr lang="en-US" dirty="0" smtClean="0"/>
              <a:t>: Example of insertion sort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49215" y="393350"/>
            <a:ext cx="7189685" cy="4313811"/>
          </a:xfrm>
          <a:prstGeom prst="rect">
            <a:avLst/>
          </a:prstGeom>
        </p:spPr>
      </p:pic>
    </p:spTree>
    <p:extLst>
      <p:ext uri="{BB962C8B-B14F-4D97-AF65-F5344CB8AC3E}">
        <p14:creationId xmlns:p14="http://schemas.microsoft.com/office/powerpoint/2010/main" xmlns="" val="9377096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8887" y="280657"/>
            <a:ext cx="10864913" cy="5896306"/>
          </a:xfrm>
        </p:spPr>
        <p:txBody>
          <a:bodyPr/>
          <a:lstStyle/>
          <a:p>
            <a:pPr>
              <a:buFont typeface="Wingdings" panose="05000000000000000000" pitchFamily="2" charset="2"/>
              <a:buChar char="Ø"/>
            </a:pPr>
            <a:r>
              <a:rPr lang="en-US" dirty="0" smtClean="0"/>
              <a:t> Sorting means arranging the elements of an array so that they are placed in some relevant order which may be either ascending or descending .</a:t>
            </a:r>
          </a:p>
          <a:p>
            <a:pPr>
              <a:buFont typeface="Wingdings" panose="05000000000000000000" pitchFamily="2" charset="2"/>
              <a:buChar char="Ø"/>
            </a:pPr>
            <a:r>
              <a:rPr lang="en-US" dirty="0"/>
              <a:t> </a:t>
            </a:r>
            <a:r>
              <a:rPr lang="en-US" dirty="0" smtClean="0"/>
              <a:t>That is if A is an array ,then the elements of A are arranged in a sorted order (ascending order) in such a way that A[0]&lt;A[1]&lt;A[2]&lt;………&lt;A[N].</a:t>
            </a:r>
          </a:p>
          <a:p>
            <a:pPr marL="0" indent="0">
              <a:buNone/>
            </a:pPr>
            <a:endParaRPr lang="en-US" dirty="0"/>
          </a:p>
          <a:p>
            <a:pPr marL="0" indent="0">
              <a:buNone/>
            </a:pPr>
            <a:r>
              <a:rPr lang="en-US" dirty="0" smtClean="0"/>
              <a:t>For example ,if we have an array that is declared and initialized as</a:t>
            </a:r>
          </a:p>
          <a:p>
            <a:pPr marL="0" indent="0">
              <a:buNone/>
            </a:pPr>
            <a:r>
              <a:rPr lang="en-US" dirty="0" smtClean="0"/>
              <a:t>                               </a:t>
            </a:r>
            <a:r>
              <a:rPr lang="en-US" dirty="0" err="1" smtClean="0"/>
              <a:t>int</a:t>
            </a:r>
            <a:r>
              <a:rPr lang="en-US" dirty="0" smtClean="0"/>
              <a:t> A[]={21,34,11,9,1,0,22};</a:t>
            </a:r>
          </a:p>
          <a:p>
            <a:pPr marL="0" indent="0">
              <a:buNone/>
            </a:pPr>
            <a:r>
              <a:rPr lang="en-US" dirty="0" smtClean="0"/>
              <a:t>Then the sorted array (ascending order) can be given as:</a:t>
            </a:r>
          </a:p>
          <a:p>
            <a:pPr marL="0" indent="0">
              <a:buNone/>
            </a:pPr>
            <a:r>
              <a:rPr lang="en-US" dirty="0"/>
              <a:t> </a:t>
            </a:r>
            <a:r>
              <a:rPr lang="en-US" dirty="0" smtClean="0"/>
              <a:t>       A[]={0,1,9,11,21,22,34};</a:t>
            </a:r>
          </a:p>
          <a:p>
            <a:pPr marL="0" indent="0">
              <a:buNone/>
            </a:pPr>
            <a:endParaRPr lang="en-US" dirty="0"/>
          </a:p>
        </p:txBody>
      </p:sp>
    </p:spTree>
    <p:extLst>
      <p:ext uri="{BB962C8B-B14F-4D97-AF65-F5344CB8AC3E}">
        <p14:creationId xmlns:p14="http://schemas.microsoft.com/office/powerpoint/2010/main" xmlns="" val="4558057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978" y="253497"/>
            <a:ext cx="11018822" cy="5923466"/>
          </a:xfrm>
        </p:spPr>
        <p:txBody>
          <a:bodyPr/>
          <a:lstStyle/>
          <a:p>
            <a:pPr marL="0" indent="0">
              <a:buNone/>
            </a:pPr>
            <a:r>
              <a:rPr lang="en-US" dirty="0" smtClean="0"/>
              <a:t>Insertion sort examples:</a:t>
            </a:r>
          </a:p>
          <a:p>
            <a:pPr marL="0" indent="0">
              <a:buNone/>
            </a:pPr>
            <a:endParaRPr lang="en-US" dirty="0"/>
          </a:p>
          <a:p>
            <a:pPr marL="514350" indent="-514350">
              <a:buAutoNum type="arabicParenR"/>
            </a:pPr>
            <a:r>
              <a:rPr lang="en-US" dirty="0" smtClean="0"/>
              <a:t>9,5,1,4,3</a:t>
            </a:r>
          </a:p>
          <a:p>
            <a:pPr marL="514350" indent="-514350">
              <a:buAutoNum type="arabicParenR"/>
            </a:pPr>
            <a:r>
              <a:rPr lang="en-US" dirty="0" smtClean="0"/>
              <a:t>4,3,-1,2,1</a:t>
            </a:r>
          </a:p>
          <a:p>
            <a:pPr marL="514350" indent="-514350">
              <a:buAutoNum type="arabicParenR"/>
            </a:pPr>
            <a:r>
              <a:rPr lang="en-US" dirty="0"/>
              <a:t> </a:t>
            </a:r>
            <a:r>
              <a:rPr lang="en-US" dirty="0" smtClean="0"/>
              <a:t>5,1,6,2,4,3</a:t>
            </a:r>
          </a:p>
          <a:p>
            <a:pPr marL="514350" indent="-514350">
              <a:buAutoNum type="arabicParenR"/>
            </a:pPr>
            <a:r>
              <a:rPr lang="en-US" dirty="0"/>
              <a:t> </a:t>
            </a:r>
            <a:r>
              <a:rPr lang="en-US" dirty="0" smtClean="0"/>
              <a:t>8,7,5,2,4,6,3</a:t>
            </a:r>
          </a:p>
          <a:p>
            <a:pPr marL="514350" indent="-514350">
              <a:buAutoNum type="arabicParenR"/>
            </a:pPr>
            <a:r>
              <a:rPr lang="en-US" dirty="0"/>
              <a:t> </a:t>
            </a:r>
            <a:r>
              <a:rPr lang="en-US" dirty="0" smtClean="0"/>
              <a:t>4,3,2,10,12,1,5,6</a:t>
            </a:r>
            <a:endParaRPr lang="en-US" dirty="0"/>
          </a:p>
        </p:txBody>
      </p:sp>
    </p:spTree>
    <p:extLst>
      <p:ext uri="{BB962C8B-B14F-4D97-AF65-F5344CB8AC3E}">
        <p14:creationId xmlns:p14="http://schemas.microsoft.com/office/powerpoint/2010/main" xmlns="" val="14643234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299" y="190123"/>
            <a:ext cx="10964501" cy="5986840"/>
          </a:xfrm>
        </p:spPr>
        <p:txBody>
          <a:bodyPr/>
          <a:lstStyle/>
          <a:p>
            <a:pPr marL="0" indent="0">
              <a:buNone/>
            </a:pPr>
            <a:r>
              <a:rPr lang="en-US" dirty="0" smtClean="0"/>
              <a:t>Exercise problems:</a:t>
            </a:r>
          </a:p>
          <a:p>
            <a:pPr marL="0" indent="0">
              <a:buNone/>
            </a:pPr>
            <a:endParaRPr lang="en-US" dirty="0"/>
          </a:p>
          <a:p>
            <a:pPr marL="0" indent="0">
              <a:buNone/>
            </a:pPr>
            <a:r>
              <a:rPr lang="en-US" dirty="0" smtClean="0"/>
              <a:t>1</a:t>
            </a:r>
            <a:r>
              <a:rPr lang="en-US" dirty="0"/>
              <a:t>) </a:t>
            </a:r>
            <a:r>
              <a:rPr lang="en-US" dirty="0" smtClean="0"/>
              <a:t>5,3,8,4,6</a:t>
            </a:r>
          </a:p>
          <a:p>
            <a:pPr marL="0" indent="0">
              <a:buNone/>
            </a:pPr>
            <a:r>
              <a:rPr lang="en-US" dirty="0" smtClean="0"/>
              <a:t>2) </a:t>
            </a:r>
            <a:r>
              <a:rPr lang="en-US" dirty="0"/>
              <a:t>8,5,7,1,9,3</a:t>
            </a:r>
          </a:p>
          <a:p>
            <a:pPr marL="0" indent="0">
              <a:buNone/>
            </a:pPr>
            <a:r>
              <a:rPr lang="en-US" dirty="0" smtClean="0"/>
              <a:t>3)5,2,6,1,3,9</a:t>
            </a:r>
          </a:p>
          <a:p>
            <a:pPr marL="0" indent="0">
              <a:buNone/>
            </a:pPr>
            <a:r>
              <a:rPr lang="en-US" dirty="0" smtClean="0"/>
              <a:t>4) 17,26,54,77,93,31,44,55,20</a:t>
            </a:r>
          </a:p>
          <a:p>
            <a:pPr marL="0" indent="0">
              <a:buNone/>
            </a:pPr>
            <a:r>
              <a:rPr lang="en-US" dirty="0" smtClean="0"/>
              <a:t>5</a:t>
            </a:r>
            <a:r>
              <a:rPr lang="en-US" dirty="0"/>
              <a:t>) 10,30,80,20,60,40,50</a:t>
            </a:r>
          </a:p>
          <a:p>
            <a:pPr marL="0" indent="0">
              <a:buNone/>
            </a:pPr>
            <a:endParaRPr lang="en-US" dirty="0"/>
          </a:p>
        </p:txBody>
      </p:sp>
    </p:spTree>
    <p:extLst>
      <p:ext uri="{BB962C8B-B14F-4D97-AF65-F5344CB8AC3E}">
        <p14:creationId xmlns:p14="http://schemas.microsoft.com/office/powerpoint/2010/main" xmlns="" val="35966796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4566" y="235390"/>
            <a:ext cx="10919234" cy="5941573"/>
          </a:xfrm>
        </p:spPr>
        <p:txBody>
          <a:bodyPr/>
          <a:lstStyle/>
          <a:p>
            <a:pPr marL="0" indent="0">
              <a:buNone/>
            </a:pPr>
            <a:r>
              <a:rPr lang="en-US" b="1" dirty="0" smtClean="0"/>
              <a:t>Selection sort:</a:t>
            </a:r>
          </a:p>
          <a:p>
            <a:pPr marL="0" indent="0">
              <a:buNone/>
            </a:pPr>
            <a:endParaRPr lang="en-US" dirty="0" smtClean="0"/>
          </a:p>
          <a:p>
            <a:pPr>
              <a:buFont typeface="Wingdings" panose="05000000000000000000" pitchFamily="2" charset="2"/>
              <a:buChar char="Ø"/>
            </a:pPr>
            <a:r>
              <a:rPr lang="en-US" dirty="0" smtClean="0"/>
              <a:t> Selection sort is a sorting algorithm that has a quadratic running time complexity of O(n^2),thereby making it inefficient to be used on large lists.</a:t>
            </a:r>
          </a:p>
          <a:p>
            <a:pPr marL="0" indent="0">
              <a:buNone/>
            </a:pPr>
            <a:endParaRPr lang="en-US" dirty="0" smtClean="0"/>
          </a:p>
          <a:p>
            <a:pPr>
              <a:buFont typeface="Wingdings" panose="05000000000000000000" pitchFamily="2" charset="2"/>
              <a:buChar char="Ø"/>
            </a:pPr>
            <a:r>
              <a:rPr lang="en-US" dirty="0"/>
              <a:t> </a:t>
            </a:r>
            <a:r>
              <a:rPr lang="en-US" dirty="0" smtClean="0"/>
              <a:t>Although selection sort performs worse than insertion sort algorithm, it is noted for its simplicity and also has performance advantages over more complicated algorithms in certain situations.</a:t>
            </a:r>
          </a:p>
          <a:p>
            <a:pPr marL="0" indent="0">
              <a:buNone/>
            </a:pPr>
            <a:endParaRPr lang="en-US" dirty="0" smtClean="0"/>
          </a:p>
          <a:p>
            <a:pPr>
              <a:buFont typeface="Wingdings" panose="05000000000000000000" pitchFamily="2" charset="2"/>
              <a:buChar char="Ø"/>
            </a:pPr>
            <a:r>
              <a:rPr lang="en-US" dirty="0"/>
              <a:t> </a:t>
            </a:r>
            <a:r>
              <a:rPr lang="en-US" dirty="0" smtClean="0"/>
              <a:t>Selection sort is generally used for sorting files with very large objects(records) and small keys.</a:t>
            </a:r>
            <a:endParaRPr lang="en-US" dirty="0"/>
          </a:p>
        </p:txBody>
      </p:sp>
    </p:spTree>
    <p:extLst>
      <p:ext uri="{BB962C8B-B14F-4D97-AF65-F5344CB8AC3E}">
        <p14:creationId xmlns:p14="http://schemas.microsoft.com/office/powerpoint/2010/main" xmlns="" val="8182240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834" y="289711"/>
            <a:ext cx="10873966" cy="5887252"/>
          </a:xfrm>
        </p:spPr>
        <p:txBody>
          <a:bodyPr>
            <a:normAutofit lnSpcReduction="10000"/>
          </a:bodyPr>
          <a:lstStyle/>
          <a:p>
            <a:pPr marL="0" indent="0">
              <a:buNone/>
            </a:pPr>
            <a:r>
              <a:rPr lang="en-US" b="1" dirty="0" smtClean="0"/>
              <a:t>Selection sort work as follows:</a:t>
            </a:r>
          </a:p>
          <a:p>
            <a:pPr marL="0" indent="0">
              <a:buNone/>
            </a:pPr>
            <a:endParaRPr lang="en-US" b="1" dirty="0" smtClean="0"/>
          </a:p>
          <a:p>
            <a:pPr marL="0" indent="0">
              <a:buNone/>
            </a:pPr>
            <a:r>
              <a:rPr lang="en-US" dirty="0" smtClean="0"/>
              <a:t>Consider an array ARR with  N elements. First find the smallest value in the array and place it in the first position.Then,find the second smallest value in the array and value it in the second position. Repeat this procedure until the entire array is sorted. Therefore,</a:t>
            </a:r>
          </a:p>
          <a:p>
            <a:pPr marL="0" indent="0">
              <a:buNone/>
            </a:pPr>
            <a:r>
              <a:rPr lang="en-US" dirty="0" smtClean="0"/>
              <a:t>          (</a:t>
            </a:r>
            <a:r>
              <a:rPr lang="en-US" dirty="0" err="1" smtClean="0"/>
              <a:t>i</a:t>
            </a:r>
            <a:r>
              <a:rPr lang="en-US" dirty="0" smtClean="0"/>
              <a:t>) In Pass 1,find the position POS of the smallest value in the array and then swap ARR[POS] and ARR[0].Thus,ARR[0] is sorted.</a:t>
            </a:r>
          </a:p>
          <a:p>
            <a:pPr marL="0" indent="0">
              <a:buNone/>
            </a:pPr>
            <a:r>
              <a:rPr lang="en-US" dirty="0"/>
              <a:t> </a:t>
            </a:r>
            <a:r>
              <a:rPr lang="en-US" dirty="0" smtClean="0"/>
              <a:t>        (ii) In Pass 2,find the position POS of the smallest value in sub-array of N-1 elements. Swap ARR[POS] with ARR[1].</a:t>
            </a:r>
            <a:r>
              <a:rPr lang="en-US" dirty="0" err="1" smtClean="0"/>
              <a:t>Now,ARR</a:t>
            </a:r>
            <a:r>
              <a:rPr lang="en-US" dirty="0" smtClean="0"/>
              <a:t>[0] and ARR[1] is sorted.</a:t>
            </a:r>
          </a:p>
          <a:p>
            <a:pPr marL="0" indent="0">
              <a:buNone/>
            </a:pPr>
            <a:r>
              <a:rPr lang="en-US" dirty="0"/>
              <a:t> </a:t>
            </a:r>
            <a:r>
              <a:rPr lang="en-US" dirty="0" smtClean="0"/>
              <a:t>      (iii) In Pass N-1,find the position POS of the smaller of the elements ARR[N-2] and ARR[N-1].Swap ARR[POS] and ARR[N-2] so that ARR[0],ARR[1],………………ARR[N-1] is sorted.</a:t>
            </a:r>
          </a:p>
          <a:p>
            <a:pPr marL="0" indent="0">
              <a:buNone/>
            </a:pPr>
            <a:endParaRPr lang="en-US" dirty="0"/>
          </a:p>
        </p:txBody>
      </p:sp>
    </p:spTree>
    <p:extLst>
      <p:ext uri="{BB962C8B-B14F-4D97-AF65-F5344CB8AC3E}">
        <p14:creationId xmlns:p14="http://schemas.microsoft.com/office/powerpoint/2010/main" xmlns="" val="16447426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620" y="334978"/>
            <a:ext cx="10910180" cy="5841985"/>
          </a:xfrm>
        </p:spPr>
        <p:txBody>
          <a:bodyPr/>
          <a:lstStyle/>
          <a:p>
            <a:pPr marL="0" indent="0">
              <a:buNone/>
            </a:pPr>
            <a:r>
              <a:rPr lang="en-US" b="1" dirty="0" smtClean="0"/>
              <a:t>Advantages of selection sort:</a:t>
            </a:r>
          </a:p>
          <a:p>
            <a:pPr marL="0" indent="0">
              <a:buNone/>
            </a:pPr>
            <a:endParaRPr lang="en-US" dirty="0"/>
          </a:p>
          <a:p>
            <a:pPr marL="0" indent="0">
              <a:buNone/>
            </a:pPr>
            <a:r>
              <a:rPr lang="en-US" dirty="0" smtClean="0"/>
              <a:t> (</a:t>
            </a:r>
            <a:r>
              <a:rPr lang="en-US" dirty="0" err="1" smtClean="0"/>
              <a:t>i</a:t>
            </a:r>
            <a:r>
              <a:rPr lang="en-US" dirty="0" smtClean="0"/>
              <a:t>) It is simple and easy to implement.</a:t>
            </a:r>
          </a:p>
          <a:p>
            <a:pPr marL="0" indent="0">
              <a:buNone/>
            </a:pPr>
            <a:r>
              <a:rPr lang="en-US" dirty="0"/>
              <a:t> </a:t>
            </a:r>
            <a:r>
              <a:rPr lang="en-US" dirty="0" smtClean="0"/>
              <a:t>(ii) It can be used for small data sets.</a:t>
            </a:r>
          </a:p>
          <a:p>
            <a:pPr marL="0" indent="0">
              <a:buNone/>
            </a:pPr>
            <a:r>
              <a:rPr lang="en-US" dirty="0"/>
              <a:t> </a:t>
            </a:r>
            <a:r>
              <a:rPr lang="en-US" dirty="0" smtClean="0"/>
              <a:t> (iii) It is 60% more efficient than bubble sort.</a:t>
            </a:r>
          </a:p>
          <a:p>
            <a:pPr marL="0" indent="0">
              <a:buNone/>
            </a:pPr>
            <a:endParaRPr lang="en-US" dirty="0"/>
          </a:p>
          <a:p>
            <a:pPr marL="0" indent="0">
              <a:buNone/>
            </a:pPr>
            <a:r>
              <a:rPr lang="en-US" dirty="0" smtClean="0"/>
              <a:t>However, in case of large data sets, the efficiency of selection sort drops as compared to insertion sort.</a:t>
            </a:r>
            <a:endParaRPr lang="en-US" dirty="0"/>
          </a:p>
        </p:txBody>
      </p:sp>
    </p:spTree>
    <p:extLst>
      <p:ext uri="{BB962C8B-B14F-4D97-AF65-F5344CB8AC3E}">
        <p14:creationId xmlns:p14="http://schemas.microsoft.com/office/powerpoint/2010/main" xmlns="" val="25414621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8352" y="253497"/>
            <a:ext cx="10955448" cy="6509442"/>
          </a:xfrm>
        </p:spPr>
        <p:txBody>
          <a:bodyPr>
            <a:normAutofit fontScale="85000" lnSpcReduction="20000"/>
          </a:bodyPr>
          <a:lstStyle/>
          <a:p>
            <a:pPr marL="0" indent="0">
              <a:buNone/>
            </a:pPr>
            <a:endParaRPr lang="en-US" dirty="0" smtClean="0"/>
          </a:p>
          <a:p>
            <a:pPr marL="0" indent="0">
              <a:buNone/>
            </a:pPr>
            <a:r>
              <a:rPr lang="en-US" dirty="0" smtClean="0"/>
              <a:t>Selection sort(ARR,N)</a:t>
            </a:r>
          </a:p>
          <a:p>
            <a:pPr marL="0" indent="0">
              <a:buNone/>
            </a:pPr>
            <a:r>
              <a:rPr lang="en-US" dirty="0" smtClean="0"/>
              <a:t>Step 1:Repeat 2 and 3 for </a:t>
            </a:r>
            <a:r>
              <a:rPr lang="en-US" dirty="0" err="1" smtClean="0"/>
              <a:t>i</a:t>
            </a:r>
            <a:r>
              <a:rPr lang="en-US" dirty="0" smtClean="0"/>
              <a:t>=1 to N-1</a:t>
            </a:r>
          </a:p>
          <a:p>
            <a:pPr marL="0" indent="0">
              <a:buNone/>
            </a:pPr>
            <a:r>
              <a:rPr lang="en-US" dirty="0" smtClean="0"/>
              <a:t>Step 2: CALL Smallest (ARR,i,N,POS)</a:t>
            </a:r>
          </a:p>
          <a:p>
            <a:pPr marL="0" indent="0">
              <a:buNone/>
            </a:pPr>
            <a:r>
              <a:rPr lang="en-US" dirty="0" smtClean="0"/>
              <a:t>Step 3: Swap A[</a:t>
            </a:r>
            <a:r>
              <a:rPr lang="en-US" dirty="0" err="1" smtClean="0"/>
              <a:t>i</a:t>
            </a:r>
            <a:r>
              <a:rPr lang="en-US" dirty="0" smtClean="0"/>
              <a:t>] with ARR[POS]</a:t>
            </a:r>
          </a:p>
          <a:p>
            <a:pPr marL="0" indent="0">
              <a:buNone/>
            </a:pPr>
            <a:r>
              <a:rPr lang="en-US" dirty="0"/>
              <a:t> </a:t>
            </a:r>
            <a:r>
              <a:rPr lang="en-US" dirty="0" smtClean="0"/>
              <a:t>            [End of loop]</a:t>
            </a:r>
          </a:p>
          <a:p>
            <a:pPr marL="0" indent="0">
              <a:buNone/>
            </a:pPr>
            <a:r>
              <a:rPr lang="en-US" dirty="0" smtClean="0"/>
              <a:t>Step 4: Exit</a:t>
            </a:r>
          </a:p>
          <a:p>
            <a:pPr marL="0" indent="0">
              <a:buNone/>
            </a:pPr>
            <a:r>
              <a:rPr lang="en-US" dirty="0" smtClean="0"/>
              <a:t>Smallest(</a:t>
            </a:r>
            <a:r>
              <a:rPr lang="en-US" dirty="0" err="1" smtClean="0"/>
              <a:t>ARR,i,N,POS</a:t>
            </a:r>
            <a:r>
              <a:rPr lang="en-US" dirty="0" smtClean="0"/>
              <a:t>)</a:t>
            </a:r>
          </a:p>
          <a:p>
            <a:pPr marL="0" indent="0">
              <a:buNone/>
            </a:pPr>
            <a:r>
              <a:rPr lang="en-US" dirty="0" smtClean="0"/>
              <a:t>Step 1: [INITIALIZE] SET Small=ARR[</a:t>
            </a:r>
            <a:r>
              <a:rPr lang="en-US" dirty="0" err="1" smtClean="0"/>
              <a:t>i</a:t>
            </a:r>
            <a:r>
              <a:rPr lang="en-US" dirty="0" smtClean="0"/>
              <a:t>]</a:t>
            </a:r>
          </a:p>
          <a:p>
            <a:pPr marL="0" indent="0">
              <a:buNone/>
            </a:pPr>
            <a:r>
              <a:rPr lang="en-US" dirty="0" smtClean="0"/>
              <a:t>Step 2: </a:t>
            </a:r>
            <a:r>
              <a:rPr lang="en-US" dirty="0"/>
              <a:t>[INITIALIZE] </a:t>
            </a:r>
            <a:r>
              <a:rPr lang="en-US" dirty="0" smtClean="0"/>
              <a:t>SET POS=</a:t>
            </a:r>
            <a:r>
              <a:rPr lang="en-US" dirty="0" err="1" smtClean="0"/>
              <a:t>i</a:t>
            </a:r>
            <a:endParaRPr lang="en-US" dirty="0" smtClean="0"/>
          </a:p>
          <a:p>
            <a:pPr marL="0" indent="0">
              <a:buNone/>
            </a:pPr>
            <a:r>
              <a:rPr lang="en-US" dirty="0" smtClean="0"/>
              <a:t>Step 3: Repeat for j=i+1 to N-1</a:t>
            </a:r>
          </a:p>
          <a:p>
            <a:pPr marL="0" indent="0">
              <a:buNone/>
            </a:pPr>
            <a:r>
              <a:rPr lang="en-US" dirty="0"/>
              <a:t> </a:t>
            </a:r>
            <a:r>
              <a:rPr lang="en-US" dirty="0" smtClean="0"/>
              <a:t>                if ARR[J]&lt;Small</a:t>
            </a:r>
          </a:p>
          <a:p>
            <a:pPr marL="0" indent="0">
              <a:buNone/>
            </a:pPr>
            <a:r>
              <a:rPr lang="en-US" dirty="0"/>
              <a:t> </a:t>
            </a:r>
            <a:r>
              <a:rPr lang="en-US" dirty="0" smtClean="0"/>
              <a:t>                  SET  Small =ARR[j]</a:t>
            </a:r>
          </a:p>
          <a:p>
            <a:pPr marL="0" indent="0">
              <a:buNone/>
            </a:pPr>
            <a:r>
              <a:rPr lang="en-US" dirty="0"/>
              <a:t> </a:t>
            </a:r>
            <a:r>
              <a:rPr lang="en-US" dirty="0" smtClean="0"/>
              <a:t>                  SET POS=j</a:t>
            </a:r>
          </a:p>
          <a:p>
            <a:pPr marL="0" indent="0">
              <a:buNone/>
            </a:pPr>
            <a:r>
              <a:rPr lang="en-US" dirty="0"/>
              <a:t> </a:t>
            </a:r>
            <a:r>
              <a:rPr lang="en-US" dirty="0" smtClean="0"/>
              <a:t>                 [End of if]</a:t>
            </a:r>
          </a:p>
          <a:p>
            <a:pPr marL="0" indent="0">
              <a:buNone/>
            </a:pPr>
            <a:r>
              <a:rPr lang="en-US" dirty="0"/>
              <a:t> </a:t>
            </a:r>
            <a:r>
              <a:rPr lang="en-US" dirty="0" smtClean="0"/>
              <a:t>                 [End of Loop]</a:t>
            </a:r>
          </a:p>
          <a:p>
            <a:pPr marL="0" indent="0">
              <a:buNone/>
            </a:pPr>
            <a:r>
              <a:rPr lang="en-US" dirty="0" smtClean="0"/>
              <a:t>Step 4: Return POS</a:t>
            </a:r>
          </a:p>
          <a:p>
            <a:pPr marL="0" indent="0">
              <a:buNone/>
            </a:pPr>
            <a:endParaRPr lang="en-US"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xmlns="" val="14409767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978" y="307818"/>
            <a:ext cx="11018822" cy="5869145"/>
          </a:xfrm>
        </p:spPr>
        <p:txBody>
          <a:bodyPr/>
          <a:lstStyle/>
          <a:p>
            <a:pPr marL="0" indent="0">
              <a:buNone/>
            </a:pPr>
            <a:r>
              <a:rPr lang="en-US" dirty="0" smtClean="0"/>
              <a:t>Examples of Selection sort:</a:t>
            </a:r>
          </a:p>
          <a:p>
            <a:pPr marL="0" indent="0">
              <a:buNone/>
            </a:pPr>
            <a:endParaRPr lang="en-US" dirty="0"/>
          </a:p>
          <a:p>
            <a:pPr marL="0" indent="0">
              <a:buNone/>
            </a:pPr>
            <a:r>
              <a:rPr lang="en-US" dirty="0" smtClean="0"/>
              <a:t>1) 20,30,10,50,40</a:t>
            </a:r>
          </a:p>
          <a:p>
            <a:pPr marL="0" indent="0">
              <a:buNone/>
            </a:pPr>
            <a:r>
              <a:rPr lang="en-US" dirty="0" smtClean="0"/>
              <a:t>2) 5,2,4,6,1,3</a:t>
            </a:r>
          </a:p>
          <a:p>
            <a:pPr marL="0" indent="0">
              <a:buNone/>
            </a:pPr>
            <a:r>
              <a:rPr lang="en-US" dirty="0" smtClean="0"/>
              <a:t>3) 20,12,10,15,2</a:t>
            </a:r>
          </a:p>
          <a:p>
            <a:pPr marL="0" indent="0">
              <a:buNone/>
            </a:pPr>
            <a:r>
              <a:rPr lang="en-US" dirty="0"/>
              <a:t> </a:t>
            </a:r>
            <a:r>
              <a:rPr lang="en-US" dirty="0" smtClean="0"/>
              <a:t>4) 17,16,3,13,6</a:t>
            </a:r>
          </a:p>
          <a:p>
            <a:pPr marL="0" indent="0">
              <a:buNone/>
            </a:pPr>
            <a:r>
              <a:rPr lang="en-US" dirty="0"/>
              <a:t>5</a:t>
            </a:r>
            <a:r>
              <a:rPr lang="en-US" dirty="0" smtClean="0"/>
              <a:t>) 15,20,18,25,22,34,13</a:t>
            </a:r>
            <a:endParaRPr lang="en-US" dirty="0"/>
          </a:p>
        </p:txBody>
      </p:sp>
    </p:spTree>
    <p:extLst>
      <p:ext uri="{BB962C8B-B14F-4D97-AF65-F5344CB8AC3E}">
        <p14:creationId xmlns:p14="http://schemas.microsoft.com/office/powerpoint/2010/main" xmlns="" val="10373911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8887" y="362139"/>
            <a:ext cx="10864913" cy="5814824"/>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 </a:t>
            </a:r>
            <a:r>
              <a:rPr lang="en-US" dirty="0" smtClean="0"/>
              <a:t>                                    Fig: Example of selection sort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059144" y="473444"/>
            <a:ext cx="7926828" cy="5662020"/>
          </a:xfrm>
          <a:prstGeom prst="rect">
            <a:avLst/>
          </a:prstGeom>
        </p:spPr>
      </p:pic>
    </p:spTree>
    <p:extLst>
      <p:ext uri="{BB962C8B-B14F-4D97-AF65-F5344CB8AC3E}">
        <p14:creationId xmlns:p14="http://schemas.microsoft.com/office/powerpoint/2010/main" xmlns="" val="16065798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927" y="444381"/>
            <a:ext cx="10900873" cy="5732582"/>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 </a:t>
            </a:r>
            <a:r>
              <a:rPr lang="en-US" dirty="0" smtClean="0"/>
              <a:t>                                     Fig: Example of selection sort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52927" y="1777525"/>
            <a:ext cx="11042281" cy="2247544"/>
          </a:xfrm>
          <a:prstGeom prst="rect">
            <a:avLst/>
          </a:prstGeom>
        </p:spPr>
      </p:pic>
    </p:spTree>
    <p:extLst>
      <p:ext uri="{BB962C8B-B14F-4D97-AF65-F5344CB8AC3E}">
        <p14:creationId xmlns:p14="http://schemas.microsoft.com/office/powerpoint/2010/main" xmlns="" val="32373303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8887" y="334978"/>
            <a:ext cx="10864913" cy="5841985"/>
          </a:xfrm>
        </p:spPr>
        <p:txBody>
          <a:bodyPr/>
          <a:lstStyle/>
          <a:p>
            <a:pPr marL="0" indent="0">
              <a:buNone/>
            </a:pPr>
            <a:r>
              <a:rPr lang="en-US" dirty="0" smtClean="0"/>
              <a:t>Exercise problems:</a:t>
            </a:r>
          </a:p>
          <a:p>
            <a:pPr marL="0" indent="0">
              <a:buNone/>
            </a:pPr>
            <a:endParaRPr lang="en-US" dirty="0" smtClean="0"/>
          </a:p>
          <a:p>
            <a:pPr marL="0" indent="0">
              <a:buNone/>
            </a:pPr>
            <a:r>
              <a:rPr lang="en-US" dirty="0" smtClean="0"/>
              <a:t>1) 7,3,2,8,1</a:t>
            </a:r>
          </a:p>
          <a:p>
            <a:pPr marL="0" indent="0">
              <a:buNone/>
            </a:pPr>
            <a:r>
              <a:rPr lang="en-US" dirty="0" smtClean="0"/>
              <a:t>2) 7,4,10,8,3,1</a:t>
            </a:r>
          </a:p>
          <a:p>
            <a:pPr marL="0" indent="0">
              <a:buNone/>
            </a:pPr>
            <a:r>
              <a:rPr lang="en-US" dirty="0" smtClean="0"/>
              <a:t>3) 2,7,4,1,5,3</a:t>
            </a:r>
          </a:p>
          <a:p>
            <a:pPr marL="0" indent="0">
              <a:buNone/>
            </a:pPr>
            <a:r>
              <a:rPr lang="en-US" dirty="0" smtClean="0"/>
              <a:t>4)  9,3,1,4,2,7,5</a:t>
            </a:r>
          </a:p>
          <a:p>
            <a:pPr marL="0" indent="0">
              <a:buNone/>
            </a:pPr>
            <a:r>
              <a:rPr lang="en-US" dirty="0" smtClean="0"/>
              <a:t>5) 39,9,81,45,90,27,72,18</a:t>
            </a:r>
          </a:p>
          <a:p>
            <a:pPr marL="0" indent="0">
              <a:buNone/>
            </a:pPr>
            <a:r>
              <a:rPr lang="en-US" dirty="0" smtClean="0"/>
              <a:t>6) 2,5,6,7,8,12,34,20,1,67</a:t>
            </a:r>
            <a:endParaRPr lang="en-US" dirty="0"/>
          </a:p>
          <a:p>
            <a:pPr marL="0" indent="0">
              <a:buNone/>
            </a:pPr>
            <a:r>
              <a:rPr lang="en-US" dirty="0" smtClean="0"/>
              <a:t> </a:t>
            </a:r>
            <a:endParaRPr lang="en-US" dirty="0"/>
          </a:p>
        </p:txBody>
      </p:sp>
    </p:spTree>
    <p:extLst>
      <p:ext uri="{BB962C8B-B14F-4D97-AF65-F5344CB8AC3E}">
        <p14:creationId xmlns:p14="http://schemas.microsoft.com/office/powerpoint/2010/main" xmlns="" val="3259709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1192" y="298764"/>
            <a:ext cx="10982608" cy="5878199"/>
          </a:xfrm>
        </p:spPr>
        <p:txBody>
          <a:bodyPr/>
          <a:lstStyle/>
          <a:p>
            <a:pPr>
              <a:buFont typeface="Wingdings" panose="05000000000000000000" pitchFamily="2" charset="2"/>
              <a:buChar char="Ø"/>
            </a:pPr>
            <a:r>
              <a:rPr lang="en-US" dirty="0" smtClean="0"/>
              <a:t> A sorting algorithm is defined as an algorithm that puts the elements of a list in a certain order, which can be either numerical order, lexicographical order, or any user defined order.</a:t>
            </a:r>
          </a:p>
          <a:p>
            <a:pPr>
              <a:buFont typeface="Wingdings" panose="05000000000000000000" pitchFamily="2" charset="2"/>
              <a:buChar char="Ø"/>
            </a:pPr>
            <a:r>
              <a:rPr lang="en-US" dirty="0"/>
              <a:t> </a:t>
            </a:r>
            <a:r>
              <a:rPr lang="en-US" dirty="0" smtClean="0"/>
              <a:t>Efficient sorting algorithms are widely used to optimize the use of other use of other algorithms like search and merge algorithms which require sorted lists to work correctly.</a:t>
            </a:r>
          </a:p>
          <a:p>
            <a:pPr marL="0" indent="0">
              <a:buNone/>
            </a:pPr>
            <a:r>
              <a:rPr lang="en-US" dirty="0"/>
              <a:t> </a:t>
            </a:r>
            <a:r>
              <a:rPr lang="en-US" dirty="0" smtClean="0"/>
              <a:t>          There are two types of sorting:</a:t>
            </a:r>
          </a:p>
          <a:p>
            <a:pPr marL="0" indent="0">
              <a:buNone/>
            </a:pPr>
            <a:r>
              <a:rPr lang="en-US" b="1" dirty="0" smtClean="0"/>
              <a:t>Internal sorting: </a:t>
            </a:r>
            <a:r>
              <a:rPr lang="en-US" dirty="0" smtClean="0"/>
              <a:t>which deals with sorting the data stored  in the computer’s memory.</a:t>
            </a:r>
          </a:p>
          <a:p>
            <a:pPr marL="0" indent="0">
              <a:buNone/>
            </a:pPr>
            <a:r>
              <a:rPr lang="en-US" b="1" dirty="0" smtClean="0"/>
              <a:t>External sorting: </a:t>
            </a:r>
            <a:r>
              <a:rPr lang="en-US" dirty="0" smtClean="0"/>
              <a:t>which deals with sorting the data stored in files.</a:t>
            </a:r>
          </a:p>
          <a:p>
            <a:pPr marL="0" indent="0">
              <a:buNone/>
            </a:pPr>
            <a:r>
              <a:rPr lang="en-US" dirty="0" smtClean="0"/>
              <a:t>External sorting is applied when there is voluminous data that cannot be stored in the memory.</a:t>
            </a:r>
          </a:p>
          <a:p>
            <a:pPr marL="0" indent="0">
              <a:buNone/>
            </a:pPr>
            <a:endParaRPr lang="en-US" dirty="0"/>
          </a:p>
        </p:txBody>
      </p:sp>
    </p:spTree>
    <p:extLst>
      <p:ext uri="{BB962C8B-B14F-4D97-AF65-F5344CB8AC3E}">
        <p14:creationId xmlns:p14="http://schemas.microsoft.com/office/powerpoint/2010/main" xmlns="" val="955523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1192" y="235390"/>
            <a:ext cx="10982608" cy="5941573"/>
          </a:xfrm>
        </p:spPr>
        <p:txBody>
          <a:bodyPr/>
          <a:lstStyle/>
          <a:p>
            <a:pPr marL="0" indent="0">
              <a:buNone/>
            </a:pPr>
            <a:r>
              <a:rPr lang="en-US" sz="3200" b="1" dirty="0" smtClean="0"/>
              <a:t>Merge sort: </a:t>
            </a:r>
          </a:p>
          <a:p>
            <a:pPr marL="0" indent="0">
              <a:buNone/>
            </a:pPr>
            <a:endParaRPr lang="en-US" dirty="0"/>
          </a:p>
          <a:p>
            <a:pPr>
              <a:buFont typeface="Wingdings" panose="05000000000000000000" pitchFamily="2" charset="2"/>
              <a:buChar char="Ø"/>
            </a:pPr>
            <a:r>
              <a:rPr lang="en-US" dirty="0" smtClean="0"/>
              <a:t> Merge sort is a sorting algorithm that uses the divide,conquer,and combine algorithmic paradigm..</a:t>
            </a:r>
          </a:p>
          <a:p>
            <a:pPr marL="0" indent="0">
              <a:buNone/>
            </a:pPr>
            <a:r>
              <a:rPr lang="en-US" b="1" dirty="0" smtClean="0"/>
              <a:t>Divide </a:t>
            </a:r>
            <a:r>
              <a:rPr lang="en-US" dirty="0" smtClean="0"/>
              <a:t>means partitioning the n-element array to be sorted into two sub-array of n/2 elements. If A is an array containing zero or one element, then it is already sorted.However,if there are more elements in the </a:t>
            </a:r>
            <a:r>
              <a:rPr lang="en-US" dirty="0" err="1" smtClean="0"/>
              <a:t>array,divide</a:t>
            </a:r>
            <a:r>
              <a:rPr lang="en-US" dirty="0" smtClean="0"/>
              <a:t> A into two sub-arrays, A1 and A2, each containing about half of the elements of A.</a:t>
            </a:r>
          </a:p>
          <a:p>
            <a:pPr marL="0" indent="0">
              <a:buNone/>
            </a:pPr>
            <a:r>
              <a:rPr lang="en-US" b="1" dirty="0" smtClean="0"/>
              <a:t>Conquer </a:t>
            </a:r>
            <a:r>
              <a:rPr lang="en-US" dirty="0" smtClean="0"/>
              <a:t>means sorting the two sub-arrays recursively using merge sort.</a:t>
            </a:r>
          </a:p>
          <a:p>
            <a:pPr marL="0" indent="0">
              <a:buNone/>
            </a:pPr>
            <a:r>
              <a:rPr lang="en-US" b="1" dirty="0" smtClean="0"/>
              <a:t>Combine </a:t>
            </a:r>
            <a:r>
              <a:rPr lang="en-US" dirty="0" smtClean="0"/>
              <a:t>means merging the two sorted sub-arrays of size n/2 to produce the sorted array of n elements.</a:t>
            </a:r>
            <a:endParaRPr lang="en-US" b="1" dirty="0"/>
          </a:p>
        </p:txBody>
      </p:sp>
    </p:spTree>
    <p:extLst>
      <p:ext uri="{BB962C8B-B14F-4D97-AF65-F5344CB8AC3E}">
        <p14:creationId xmlns:p14="http://schemas.microsoft.com/office/powerpoint/2010/main" xmlns="" val="21924309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871" y="253497"/>
            <a:ext cx="11036929" cy="5923466"/>
          </a:xfrm>
        </p:spPr>
        <p:txBody>
          <a:bodyPr>
            <a:normAutofit lnSpcReduction="10000"/>
          </a:bodyPr>
          <a:lstStyle/>
          <a:p>
            <a:pPr>
              <a:buFont typeface="Wingdings" panose="05000000000000000000" pitchFamily="2" charset="2"/>
              <a:buChar char="Ø"/>
            </a:pPr>
            <a:r>
              <a:rPr lang="en-US" dirty="0" smtClean="0"/>
              <a:t> Merge sort algorithm focuses on two main concepts to improve its performance(running time):</a:t>
            </a:r>
          </a:p>
          <a:p>
            <a:pPr marL="0" indent="0">
              <a:buNone/>
            </a:pPr>
            <a:r>
              <a:rPr lang="en-US" dirty="0"/>
              <a:t> </a:t>
            </a:r>
            <a:r>
              <a:rPr lang="en-US" dirty="0" smtClean="0"/>
              <a:t>   (</a:t>
            </a:r>
            <a:r>
              <a:rPr lang="en-US" dirty="0" err="1" smtClean="0"/>
              <a:t>i</a:t>
            </a:r>
            <a:r>
              <a:rPr lang="en-US" dirty="0" smtClean="0"/>
              <a:t>) A smaller list takes fewer steps and thus less time to sort than a large       	list.</a:t>
            </a:r>
          </a:p>
          <a:p>
            <a:pPr marL="0" indent="0">
              <a:buNone/>
            </a:pPr>
            <a:r>
              <a:rPr lang="en-US" dirty="0"/>
              <a:t> </a:t>
            </a:r>
            <a:r>
              <a:rPr lang="en-US" dirty="0" smtClean="0"/>
              <a:t>    (ii) As no. of steps is relatively </a:t>
            </a:r>
            <a:r>
              <a:rPr lang="en-US" dirty="0" err="1" smtClean="0"/>
              <a:t>less,thus</a:t>
            </a:r>
            <a:r>
              <a:rPr lang="en-US" dirty="0" smtClean="0"/>
              <a:t> less time is needed to create a  sorted list from two sorted lists rather than creating it using two unsorted lists.</a:t>
            </a:r>
          </a:p>
          <a:p>
            <a:pPr marL="0" indent="0">
              <a:buNone/>
            </a:pPr>
            <a:r>
              <a:rPr lang="en-US" dirty="0" smtClean="0"/>
              <a:t>The basic steps of a merge sort algorithm are as follows:</a:t>
            </a:r>
          </a:p>
          <a:p>
            <a:pPr marL="0" indent="0">
              <a:buNone/>
            </a:pPr>
            <a:r>
              <a:rPr lang="en-US" dirty="0"/>
              <a:t> </a:t>
            </a:r>
            <a:r>
              <a:rPr lang="en-US" dirty="0" smtClean="0"/>
              <a:t>  (</a:t>
            </a:r>
            <a:r>
              <a:rPr lang="en-US" dirty="0" err="1" smtClean="0"/>
              <a:t>i</a:t>
            </a:r>
            <a:r>
              <a:rPr lang="en-US" dirty="0" smtClean="0"/>
              <a:t>) If the array is of length 0 </a:t>
            </a:r>
            <a:r>
              <a:rPr lang="en-US" dirty="0" err="1" smtClean="0"/>
              <a:t>ot</a:t>
            </a:r>
            <a:r>
              <a:rPr lang="en-US" dirty="0" smtClean="0"/>
              <a:t> 1,then it is already sorted.</a:t>
            </a:r>
          </a:p>
          <a:p>
            <a:pPr marL="0" indent="0">
              <a:buNone/>
            </a:pPr>
            <a:r>
              <a:rPr lang="en-US" dirty="0"/>
              <a:t> </a:t>
            </a:r>
            <a:r>
              <a:rPr lang="en-US" dirty="0" smtClean="0"/>
              <a:t>  (ii) Otherwise ,divide the unsorted array into two sub-arrays of about half the size.</a:t>
            </a:r>
          </a:p>
          <a:p>
            <a:pPr marL="0" indent="0">
              <a:buNone/>
            </a:pPr>
            <a:r>
              <a:rPr lang="en-US" dirty="0"/>
              <a:t> </a:t>
            </a:r>
            <a:r>
              <a:rPr lang="en-US" dirty="0" smtClean="0"/>
              <a:t>  (iii) Use merge sort algorithm recursively to sort each sub-array..</a:t>
            </a:r>
          </a:p>
          <a:p>
            <a:pPr marL="0" indent="0">
              <a:buNone/>
            </a:pPr>
            <a:r>
              <a:rPr lang="en-US" dirty="0"/>
              <a:t> </a:t>
            </a:r>
            <a:r>
              <a:rPr lang="en-US" dirty="0" smtClean="0"/>
              <a:t>  (iv) Merge the two sub-arrays to form a single sorted list.</a:t>
            </a:r>
          </a:p>
          <a:p>
            <a:pPr marL="0" indent="0">
              <a:buNone/>
            </a:pPr>
            <a:endParaRPr lang="en-US" dirty="0"/>
          </a:p>
        </p:txBody>
      </p:sp>
    </p:spTree>
    <p:extLst>
      <p:ext uri="{BB962C8B-B14F-4D97-AF65-F5344CB8AC3E}">
        <p14:creationId xmlns:p14="http://schemas.microsoft.com/office/powerpoint/2010/main" xmlns="" val="3904833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7406" y="307818"/>
            <a:ext cx="10946394" cy="5869145"/>
          </a:xfrm>
        </p:spPr>
        <p:txBody>
          <a:bodyPr>
            <a:normAutofit fontScale="92500" lnSpcReduction="10000"/>
          </a:bodyPr>
          <a:lstStyle/>
          <a:p>
            <a:pPr>
              <a:buFont typeface="Wingdings" panose="05000000000000000000" pitchFamily="2" charset="2"/>
              <a:buChar char="Ø"/>
            </a:pPr>
            <a:r>
              <a:rPr lang="en-US" dirty="0" smtClean="0"/>
              <a:t> The merge sort algorithm uses a function </a:t>
            </a:r>
            <a:r>
              <a:rPr lang="en-US" b="1" dirty="0" smtClean="0"/>
              <a:t>merge</a:t>
            </a:r>
            <a:r>
              <a:rPr lang="en-US" dirty="0" smtClean="0"/>
              <a:t>  which combines the sub-arrays to form a sorted array. While the merge sort algorithm recursively divides the list into smaller lists, the merge algorithm conquers the list to sort the elements in individual lists. </a:t>
            </a:r>
            <a:r>
              <a:rPr lang="en-US" dirty="0" err="1" smtClean="0"/>
              <a:t>Finally,the</a:t>
            </a:r>
            <a:r>
              <a:rPr lang="en-US" dirty="0" smtClean="0"/>
              <a:t> smaller lists are merged to form one list.</a:t>
            </a:r>
          </a:p>
          <a:p>
            <a:pPr marL="0" indent="0">
              <a:buNone/>
            </a:pPr>
            <a:r>
              <a:rPr lang="en-US" b="1" dirty="0" smtClean="0"/>
              <a:t>Merge sort Algorithm: </a:t>
            </a:r>
          </a:p>
          <a:p>
            <a:pPr marL="0" indent="0">
              <a:buNone/>
            </a:pPr>
            <a:r>
              <a:rPr lang="en-US" b="1" dirty="0"/>
              <a:t> </a:t>
            </a:r>
            <a:r>
              <a:rPr lang="en-US" b="1" dirty="0" smtClean="0"/>
              <a:t>  </a:t>
            </a:r>
            <a:r>
              <a:rPr lang="en-US" dirty="0" smtClean="0"/>
              <a:t>Merge sort(ARR,BEG,END)</a:t>
            </a:r>
          </a:p>
          <a:p>
            <a:pPr marL="0" indent="0">
              <a:buNone/>
            </a:pPr>
            <a:r>
              <a:rPr lang="en-US" b="1" dirty="0"/>
              <a:t> </a:t>
            </a:r>
            <a:r>
              <a:rPr lang="en-US" b="1" dirty="0" smtClean="0"/>
              <a:t>   Step 1: </a:t>
            </a:r>
            <a:r>
              <a:rPr lang="en-US" dirty="0" smtClean="0"/>
              <a:t>IF BEG &lt; END </a:t>
            </a:r>
          </a:p>
          <a:p>
            <a:pPr marL="0" indent="0">
              <a:buNone/>
            </a:pPr>
            <a:r>
              <a:rPr lang="en-US" b="1" dirty="0"/>
              <a:t> </a:t>
            </a:r>
            <a:r>
              <a:rPr lang="en-US" b="1" dirty="0" smtClean="0"/>
              <a:t>                 </a:t>
            </a:r>
            <a:r>
              <a:rPr lang="en-US" dirty="0" smtClean="0"/>
              <a:t>SET MID=(BEG+END)/2</a:t>
            </a:r>
          </a:p>
          <a:p>
            <a:pPr marL="0" indent="0">
              <a:buNone/>
            </a:pPr>
            <a:r>
              <a:rPr lang="en-US" b="1" dirty="0"/>
              <a:t> </a:t>
            </a:r>
            <a:r>
              <a:rPr lang="en-US" b="1" dirty="0" smtClean="0"/>
              <a:t>                  </a:t>
            </a:r>
            <a:r>
              <a:rPr lang="en-US" dirty="0" smtClean="0"/>
              <a:t>CALL MERGE_SORT(ARR,BEG,MID)</a:t>
            </a:r>
          </a:p>
          <a:p>
            <a:pPr marL="0" indent="0">
              <a:buNone/>
            </a:pPr>
            <a:r>
              <a:rPr lang="en-US" b="1" dirty="0"/>
              <a:t> </a:t>
            </a:r>
            <a:r>
              <a:rPr lang="en-US" b="1" dirty="0" smtClean="0"/>
              <a:t>                   </a:t>
            </a:r>
            <a:r>
              <a:rPr lang="en-US" dirty="0" smtClean="0"/>
              <a:t>CALL MERGE_SORT(ARR,MID+1,END)</a:t>
            </a:r>
          </a:p>
          <a:p>
            <a:pPr marL="0" indent="0">
              <a:buNone/>
            </a:pPr>
            <a:r>
              <a:rPr lang="en-US" b="1" dirty="0"/>
              <a:t> </a:t>
            </a:r>
            <a:r>
              <a:rPr lang="en-US" b="1" dirty="0" smtClean="0"/>
              <a:t>                    </a:t>
            </a:r>
            <a:r>
              <a:rPr lang="en-US" dirty="0" smtClean="0"/>
              <a:t>MERGE(ARR,BEG,MID,END)</a:t>
            </a:r>
          </a:p>
          <a:p>
            <a:pPr marL="0" indent="0">
              <a:buNone/>
            </a:pPr>
            <a:r>
              <a:rPr lang="en-US" b="1" dirty="0"/>
              <a:t> </a:t>
            </a:r>
            <a:r>
              <a:rPr lang="en-US" b="1" dirty="0" smtClean="0"/>
              <a:t>                   </a:t>
            </a:r>
            <a:r>
              <a:rPr lang="en-US" dirty="0" smtClean="0"/>
              <a:t>[END OF IF]</a:t>
            </a:r>
          </a:p>
          <a:p>
            <a:pPr marL="0" indent="0">
              <a:buNone/>
            </a:pPr>
            <a:r>
              <a:rPr lang="en-US" b="1" dirty="0" smtClean="0"/>
              <a:t>Step 2: </a:t>
            </a:r>
            <a:r>
              <a:rPr lang="en-US" dirty="0" smtClean="0"/>
              <a:t>END</a:t>
            </a:r>
            <a:endParaRPr lang="en-US" b="1" dirty="0"/>
          </a:p>
        </p:txBody>
      </p:sp>
    </p:spTree>
    <p:extLst>
      <p:ext uri="{BB962C8B-B14F-4D97-AF65-F5344CB8AC3E}">
        <p14:creationId xmlns:p14="http://schemas.microsoft.com/office/powerpoint/2010/main" xmlns="" val="24435900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6994" y="262550"/>
            <a:ext cx="10846806" cy="5914413"/>
          </a:xfrm>
        </p:spPr>
        <p:txBody>
          <a:bodyPr/>
          <a:lstStyle/>
          <a:p>
            <a:pPr marL="0" indent="0">
              <a:buNone/>
            </a:pPr>
            <a:endParaRPr lang="en-US" dirty="0" smtClean="0"/>
          </a:p>
          <a:p>
            <a:pPr marL="0" indent="0">
              <a:buNone/>
            </a:pPr>
            <a:r>
              <a:rPr lang="en-US" dirty="0" smtClean="0"/>
              <a:t>Examples of Merge sort:</a:t>
            </a:r>
          </a:p>
          <a:p>
            <a:pPr marL="0" indent="0">
              <a:buNone/>
            </a:pPr>
            <a:endParaRPr lang="en-US" dirty="0" smtClean="0"/>
          </a:p>
          <a:p>
            <a:pPr marL="514350" indent="-514350">
              <a:buAutoNum type="arabicParenR"/>
            </a:pPr>
            <a:r>
              <a:rPr lang="en-US" dirty="0" smtClean="0"/>
              <a:t>6,5,12,10,9,1</a:t>
            </a:r>
          </a:p>
          <a:p>
            <a:pPr marL="514350" indent="-514350">
              <a:buFont typeface="Arial" panose="020B0604020202020204" pitchFamily="34" charset="0"/>
              <a:buAutoNum type="arabicParenR"/>
            </a:pPr>
            <a:r>
              <a:rPr lang="en-US" dirty="0"/>
              <a:t> </a:t>
            </a:r>
            <a:r>
              <a:rPr lang="en-US" dirty="0" smtClean="0"/>
              <a:t>6,3,5,1,8,2,4,7 </a:t>
            </a:r>
          </a:p>
          <a:p>
            <a:pPr marL="514350" indent="-514350">
              <a:buFont typeface="Arial" panose="020B0604020202020204" pitchFamily="34" charset="0"/>
              <a:buAutoNum type="arabicParenR"/>
            </a:pPr>
            <a:r>
              <a:rPr lang="en-US" dirty="0"/>
              <a:t> </a:t>
            </a:r>
            <a:r>
              <a:rPr lang="en-US" dirty="0" smtClean="0"/>
              <a:t>38,27,43,3,9,82,10,24</a:t>
            </a:r>
          </a:p>
          <a:p>
            <a:pPr marL="514350" indent="-514350">
              <a:buFont typeface="Arial" panose="020B0604020202020204" pitchFamily="34" charset="0"/>
              <a:buAutoNum type="arabicParenR"/>
            </a:pPr>
            <a:r>
              <a:rPr lang="en-US" dirty="0"/>
              <a:t> </a:t>
            </a:r>
            <a:r>
              <a:rPr lang="en-US" dirty="0" smtClean="0"/>
              <a:t>12,23,2,43,51,35,19,4</a:t>
            </a:r>
          </a:p>
          <a:p>
            <a:pPr marL="514350" indent="-514350">
              <a:buFont typeface="Arial" panose="020B0604020202020204" pitchFamily="34" charset="0"/>
              <a:buAutoNum type="arabicParenR"/>
            </a:pPr>
            <a:r>
              <a:rPr lang="en-US" dirty="0" smtClean="0"/>
              <a:t>5,12,4,1,2,8,7,6,10</a:t>
            </a:r>
            <a:endParaRPr lang="en-US" dirty="0"/>
          </a:p>
          <a:p>
            <a:pPr marL="514350" indent="-514350">
              <a:buAutoNum type="arabicParenR"/>
            </a:pPr>
            <a:endParaRPr lang="en-US" dirty="0" smtClean="0"/>
          </a:p>
          <a:p>
            <a:pPr marL="0" indent="0">
              <a:buNone/>
            </a:pPr>
            <a:r>
              <a:rPr lang="en-US" dirty="0" smtClean="0"/>
              <a:t> </a:t>
            </a:r>
            <a:endParaRPr lang="en-US" dirty="0"/>
          </a:p>
        </p:txBody>
      </p:sp>
    </p:spTree>
    <p:extLst>
      <p:ext uri="{BB962C8B-B14F-4D97-AF65-F5344CB8AC3E}">
        <p14:creationId xmlns:p14="http://schemas.microsoft.com/office/powerpoint/2010/main" xmlns="" val="33183502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3286" y="367469"/>
            <a:ext cx="11020514" cy="5809494"/>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r>
              <a:rPr lang="en-US" dirty="0" smtClean="0"/>
              <a:t>Fig: Example of merge sort</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966777" y="546397"/>
            <a:ext cx="6792661" cy="4075597"/>
          </a:xfrm>
          <a:prstGeom prst="rect">
            <a:avLst/>
          </a:prstGeom>
        </p:spPr>
      </p:pic>
    </p:spTree>
    <p:extLst>
      <p:ext uri="{BB962C8B-B14F-4D97-AF65-F5344CB8AC3E}">
        <p14:creationId xmlns:p14="http://schemas.microsoft.com/office/powerpoint/2010/main" xmlns="" val="16741104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673" y="217283"/>
            <a:ext cx="10901127" cy="5959680"/>
          </a:xfrm>
        </p:spPr>
        <p:txBody>
          <a:bodyPr/>
          <a:lstStyle/>
          <a:p>
            <a:pPr marL="0" indent="0">
              <a:buNone/>
            </a:pPr>
            <a:r>
              <a:rPr lang="en-US" dirty="0" smtClean="0"/>
              <a:t>Exercise problems:</a:t>
            </a:r>
          </a:p>
          <a:p>
            <a:pPr marL="0" indent="0">
              <a:buNone/>
            </a:pPr>
            <a:endParaRPr lang="en-US" dirty="0"/>
          </a:p>
          <a:p>
            <a:pPr marL="514350" indent="-514350">
              <a:buFont typeface="Arial" panose="020B0604020202020204" pitchFamily="34" charset="0"/>
              <a:buAutoNum type="arabicParenR"/>
            </a:pPr>
            <a:r>
              <a:rPr lang="en-US" dirty="0" smtClean="0"/>
              <a:t> 98,1,45,13,6,9</a:t>
            </a:r>
          </a:p>
          <a:p>
            <a:pPr marL="514350" indent="-514350">
              <a:buAutoNum type="arabicParenR"/>
            </a:pPr>
            <a:r>
              <a:rPr lang="en-US" dirty="0" smtClean="0"/>
              <a:t>10,6,8,5,7,3,4</a:t>
            </a:r>
          </a:p>
          <a:p>
            <a:pPr marL="514350" indent="-514350">
              <a:buAutoNum type="arabicParenR"/>
            </a:pPr>
            <a:r>
              <a:rPr lang="en-US" dirty="0" smtClean="0"/>
              <a:t>14,7,3,12,9,11,6,2</a:t>
            </a:r>
          </a:p>
          <a:p>
            <a:pPr marL="514350" indent="-514350">
              <a:buAutoNum type="arabicParenR"/>
            </a:pPr>
            <a:r>
              <a:rPr lang="en-US" dirty="0" smtClean="0"/>
              <a:t>6,42,2,32,15,8,23,4</a:t>
            </a:r>
          </a:p>
          <a:p>
            <a:pPr marL="514350" indent="-514350">
              <a:buAutoNum type="arabicParenR"/>
            </a:pPr>
            <a:r>
              <a:rPr lang="en-US" dirty="0" smtClean="0"/>
              <a:t>6,1,4,3,5,7,9,2,8,0 </a:t>
            </a:r>
          </a:p>
          <a:p>
            <a:pPr marL="514350" indent="-514350">
              <a:buAutoNum type="arabicParenR"/>
            </a:pPr>
            <a:r>
              <a:rPr lang="en-US" dirty="0"/>
              <a:t> </a:t>
            </a:r>
            <a:r>
              <a:rPr lang="en-US" dirty="0" smtClean="0"/>
              <a:t>39,9,81,45,90,27,72,18</a:t>
            </a:r>
            <a:endParaRPr lang="en-US" dirty="0"/>
          </a:p>
        </p:txBody>
      </p:sp>
    </p:spTree>
    <p:extLst>
      <p:ext uri="{BB962C8B-B14F-4D97-AF65-F5344CB8AC3E}">
        <p14:creationId xmlns:p14="http://schemas.microsoft.com/office/powerpoint/2010/main" xmlns="" val="42315118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299" y="244444"/>
            <a:ext cx="10964501" cy="5932519"/>
          </a:xfrm>
        </p:spPr>
        <p:txBody>
          <a:bodyPr/>
          <a:lstStyle/>
          <a:p>
            <a:pPr marL="0" indent="0">
              <a:buNone/>
            </a:pPr>
            <a:r>
              <a:rPr lang="en-US" b="1" dirty="0" smtClean="0"/>
              <a:t>Quick sort: </a:t>
            </a:r>
            <a:endParaRPr lang="en-US" b="1" dirty="0"/>
          </a:p>
          <a:p>
            <a:pPr>
              <a:buFont typeface="Wingdings" panose="05000000000000000000" pitchFamily="2" charset="2"/>
              <a:buChar char="Ø"/>
            </a:pPr>
            <a:r>
              <a:rPr lang="en-US" dirty="0" smtClean="0"/>
              <a:t> Quick sort is widely used sorting algorithm developed by </a:t>
            </a:r>
            <a:r>
              <a:rPr lang="en-US" dirty="0" err="1" smtClean="0"/>
              <a:t>C.A.R.Hoare</a:t>
            </a:r>
            <a:r>
              <a:rPr lang="en-US" dirty="0" smtClean="0"/>
              <a:t> that makes o(n log n ) comparisons in the average case to sort an array of n elements.</a:t>
            </a:r>
          </a:p>
          <a:p>
            <a:pPr>
              <a:buFont typeface="Wingdings" panose="05000000000000000000" pitchFamily="2" charset="2"/>
              <a:buChar char="Ø"/>
            </a:pPr>
            <a:r>
              <a:rPr lang="en-US" dirty="0"/>
              <a:t> </a:t>
            </a:r>
            <a:r>
              <a:rPr lang="en-US" dirty="0" smtClean="0"/>
              <a:t>However, in the worst case, it has a quadratic running time given as O(n^2)</a:t>
            </a:r>
          </a:p>
          <a:p>
            <a:pPr>
              <a:buFont typeface="Wingdings" panose="05000000000000000000" pitchFamily="2" charset="2"/>
              <a:buChar char="Ø"/>
            </a:pPr>
            <a:r>
              <a:rPr lang="en-US" dirty="0"/>
              <a:t> </a:t>
            </a:r>
            <a:r>
              <a:rPr lang="en-US" dirty="0" smtClean="0"/>
              <a:t>Basically, the quicksort algorithm is faster than other o(n log n) algorithms, because its efficient implementation can minimize the probability of requiring quadratic time.</a:t>
            </a:r>
          </a:p>
          <a:p>
            <a:pPr>
              <a:buFont typeface="Wingdings" panose="05000000000000000000" pitchFamily="2" charset="2"/>
              <a:buChar char="Ø"/>
            </a:pPr>
            <a:r>
              <a:rPr lang="en-US" dirty="0"/>
              <a:t> </a:t>
            </a:r>
            <a:r>
              <a:rPr lang="en-US" dirty="0" smtClean="0"/>
              <a:t>Quick sort is also known as partition exchange sort.</a:t>
            </a:r>
          </a:p>
          <a:p>
            <a:pPr>
              <a:buFont typeface="Wingdings" panose="05000000000000000000" pitchFamily="2" charset="2"/>
              <a:buChar char="Ø"/>
            </a:pPr>
            <a:r>
              <a:rPr lang="en-US" dirty="0"/>
              <a:t> </a:t>
            </a:r>
            <a:r>
              <a:rPr lang="en-US" dirty="0" smtClean="0"/>
              <a:t>Like merge sort, this algorithm works by using divide –and conquer strategy to divide a single to divide a single unsorted array into two smaller sub-arrays.</a:t>
            </a:r>
            <a:endParaRPr lang="en-US" dirty="0"/>
          </a:p>
        </p:txBody>
      </p:sp>
    </p:spTree>
    <p:extLst>
      <p:ext uri="{BB962C8B-B14F-4D97-AF65-F5344CB8AC3E}">
        <p14:creationId xmlns:p14="http://schemas.microsoft.com/office/powerpoint/2010/main" xmlns="" val="3278497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4566" y="162962"/>
            <a:ext cx="10919234" cy="6014001"/>
          </a:xfrm>
        </p:spPr>
        <p:txBody>
          <a:bodyPr/>
          <a:lstStyle/>
          <a:p>
            <a:pPr marL="0" indent="0">
              <a:buNone/>
            </a:pPr>
            <a:r>
              <a:rPr lang="en-US" dirty="0" smtClean="0"/>
              <a:t>The quick sort algorithm works as follows:</a:t>
            </a:r>
          </a:p>
          <a:p>
            <a:pPr marL="0" indent="0">
              <a:buNone/>
            </a:pPr>
            <a:endParaRPr lang="en-US" dirty="0" smtClean="0"/>
          </a:p>
          <a:p>
            <a:pPr marL="514350" indent="-514350">
              <a:buAutoNum type="arabicPeriod"/>
            </a:pPr>
            <a:r>
              <a:rPr lang="en-US" dirty="0" smtClean="0"/>
              <a:t>Select an element pivot from the array elements.</a:t>
            </a:r>
          </a:p>
          <a:p>
            <a:pPr marL="514350" indent="-514350">
              <a:buAutoNum type="arabicPeriod"/>
            </a:pPr>
            <a:r>
              <a:rPr lang="en-US" dirty="0"/>
              <a:t> </a:t>
            </a:r>
            <a:r>
              <a:rPr lang="en-US" dirty="0" smtClean="0"/>
              <a:t>Rearrange the elements in the array in such way that all elements that are less than the pivot appear before the pivot and all elements greater than the pivot element come after it(equal values can go either way). After such a partitioning, the pivot is placed in its final position. This is called the </a:t>
            </a:r>
            <a:r>
              <a:rPr lang="en-US" b="1" dirty="0" smtClean="0"/>
              <a:t>partition</a:t>
            </a:r>
            <a:r>
              <a:rPr lang="en-US" dirty="0" smtClean="0"/>
              <a:t> operation.</a:t>
            </a:r>
          </a:p>
          <a:p>
            <a:pPr marL="514350" indent="-514350">
              <a:buAutoNum type="arabicPeriod"/>
            </a:pPr>
            <a:r>
              <a:rPr lang="en-US" dirty="0"/>
              <a:t> </a:t>
            </a:r>
            <a:r>
              <a:rPr lang="en-US" dirty="0" smtClean="0"/>
              <a:t>Recursively sort the two sub-arrays thus obtained.(One with sub-list of values smaller than that of the pivot element and the other having higher value elements.) </a:t>
            </a:r>
          </a:p>
          <a:p>
            <a:pPr marL="0" indent="0">
              <a:buNone/>
            </a:pPr>
            <a:endParaRPr lang="en-US" dirty="0"/>
          </a:p>
        </p:txBody>
      </p:sp>
    </p:spTree>
    <p:extLst>
      <p:ext uri="{BB962C8B-B14F-4D97-AF65-F5344CB8AC3E}">
        <p14:creationId xmlns:p14="http://schemas.microsoft.com/office/powerpoint/2010/main" xmlns="" val="2049076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872" y="289711"/>
            <a:ext cx="11036928" cy="5887252"/>
          </a:xfrm>
        </p:spPr>
        <p:txBody>
          <a:bodyPr/>
          <a:lstStyle/>
          <a:p>
            <a:pPr>
              <a:buFont typeface="Wingdings" panose="05000000000000000000" pitchFamily="2" charset="2"/>
              <a:buChar char="Ø"/>
            </a:pPr>
            <a:r>
              <a:rPr lang="en-US" dirty="0" smtClean="0"/>
              <a:t> Like merge sort, the base case of the recursion occurs when the array has zero or one element because in that case the array is already sorted. After each iteration, one element(pivot) is always in its final position. Hence, with every iteration, there is one less element to be sorted in the array.</a:t>
            </a:r>
          </a:p>
          <a:p>
            <a:pPr>
              <a:buFont typeface="Wingdings" panose="05000000000000000000" pitchFamily="2" charset="2"/>
              <a:buChar char="Ø"/>
            </a:pPr>
            <a:r>
              <a:rPr lang="en-US" dirty="0"/>
              <a:t> </a:t>
            </a:r>
            <a:r>
              <a:rPr lang="en-US" dirty="0" smtClean="0"/>
              <a:t>Thus, the main task is to find the pivot element, which will partition the array into two halves. To understand how we find the pivot element, follow the steps given below.(we take the first element in the array as pivot.)</a:t>
            </a:r>
            <a:endParaRPr lang="en-US" dirty="0"/>
          </a:p>
        </p:txBody>
      </p:sp>
    </p:spTree>
    <p:extLst>
      <p:ext uri="{BB962C8B-B14F-4D97-AF65-F5344CB8AC3E}">
        <p14:creationId xmlns:p14="http://schemas.microsoft.com/office/powerpoint/2010/main" xmlns="" val="3395202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3107" y="264920"/>
            <a:ext cx="10960693" cy="5912043"/>
          </a:xfrm>
        </p:spPr>
        <p:txBody>
          <a:bodyPr/>
          <a:lstStyle/>
          <a:p>
            <a:pPr marL="0" indent="0">
              <a:buNone/>
            </a:pPr>
            <a:r>
              <a:rPr lang="en-US" dirty="0" smtClean="0"/>
              <a:t>Quick sort simple steps:</a:t>
            </a:r>
          </a:p>
          <a:p>
            <a:pPr marL="0" indent="0">
              <a:buNone/>
            </a:pPr>
            <a:endParaRPr lang="en-US" dirty="0"/>
          </a:p>
          <a:p>
            <a:pPr marL="0" indent="0">
              <a:buNone/>
            </a:pPr>
            <a:r>
              <a:rPr lang="en-US" dirty="0" smtClean="0"/>
              <a:t>We follow three steps recursively:</a:t>
            </a:r>
          </a:p>
          <a:p>
            <a:pPr marL="0" indent="0">
              <a:buNone/>
            </a:pPr>
            <a:endParaRPr lang="en-US" dirty="0"/>
          </a:p>
          <a:p>
            <a:pPr marL="514350" indent="-514350">
              <a:buAutoNum type="arabicPeriod"/>
            </a:pPr>
            <a:r>
              <a:rPr lang="en-US" dirty="0" smtClean="0"/>
              <a:t>Find pivot that divides the array into two halves.</a:t>
            </a:r>
          </a:p>
          <a:p>
            <a:pPr marL="514350" indent="-514350">
              <a:buAutoNum type="arabicPeriod"/>
            </a:pPr>
            <a:r>
              <a:rPr lang="en-US" dirty="0"/>
              <a:t> </a:t>
            </a:r>
            <a:r>
              <a:rPr lang="en-US" dirty="0" smtClean="0"/>
              <a:t>Quicksort the left half.</a:t>
            </a:r>
          </a:p>
          <a:p>
            <a:pPr marL="514350" indent="-514350">
              <a:buAutoNum type="arabicPeriod"/>
            </a:pPr>
            <a:r>
              <a:rPr lang="en-US" dirty="0" smtClean="0"/>
              <a:t>Quicksort the right half. </a:t>
            </a:r>
            <a:endParaRPr lang="en-US" dirty="0"/>
          </a:p>
        </p:txBody>
      </p:sp>
    </p:spTree>
    <p:extLst>
      <p:ext uri="{BB962C8B-B14F-4D97-AF65-F5344CB8AC3E}">
        <p14:creationId xmlns:p14="http://schemas.microsoft.com/office/powerpoint/2010/main" xmlns="" val="6620020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5925" y="353085"/>
            <a:ext cx="11027875" cy="5823878"/>
          </a:xfrm>
        </p:spPr>
        <p:txBody>
          <a:bodyPr/>
          <a:lstStyle/>
          <a:p>
            <a:pPr marL="0" indent="0">
              <a:buNone/>
            </a:pPr>
            <a:r>
              <a:rPr lang="en-US" b="1" dirty="0" smtClean="0"/>
              <a:t>Types of Sorting Techniques:</a:t>
            </a:r>
          </a:p>
          <a:p>
            <a:pPr marL="0" indent="0">
              <a:buNone/>
            </a:pPr>
            <a:endParaRPr lang="en-US" b="1" dirty="0"/>
          </a:p>
          <a:p>
            <a:pPr marL="0" indent="0">
              <a:buNone/>
            </a:pPr>
            <a:r>
              <a:rPr lang="en-US" dirty="0" smtClean="0"/>
              <a:t>1.Bubble Sort</a:t>
            </a:r>
          </a:p>
          <a:p>
            <a:pPr marL="0" indent="0">
              <a:buNone/>
            </a:pPr>
            <a:r>
              <a:rPr lang="en-US" dirty="0" smtClean="0"/>
              <a:t>2.Insertion Sort</a:t>
            </a:r>
            <a:endParaRPr lang="en-US" dirty="0"/>
          </a:p>
          <a:p>
            <a:pPr marL="0" indent="0">
              <a:buNone/>
            </a:pPr>
            <a:r>
              <a:rPr lang="en-US" dirty="0"/>
              <a:t>3</a:t>
            </a:r>
            <a:r>
              <a:rPr lang="en-US" dirty="0" smtClean="0"/>
              <a:t>.Selection Sort</a:t>
            </a:r>
          </a:p>
          <a:p>
            <a:pPr marL="0" indent="0">
              <a:buNone/>
            </a:pPr>
            <a:r>
              <a:rPr lang="en-US" dirty="0" smtClean="0"/>
              <a:t>4.Quick Sort</a:t>
            </a:r>
            <a:endParaRPr lang="en-US" dirty="0"/>
          </a:p>
          <a:p>
            <a:pPr marL="0" indent="0">
              <a:buNone/>
            </a:pPr>
            <a:r>
              <a:rPr lang="en-US" dirty="0" smtClean="0"/>
              <a:t>5.Merge </a:t>
            </a:r>
            <a:r>
              <a:rPr lang="en-US" dirty="0"/>
              <a:t>Sort</a:t>
            </a:r>
          </a:p>
          <a:p>
            <a:pPr marL="0" indent="0">
              <a:buNone/>
            </a:pPr>
            <a:r>
              <a:rPr lang="en-US" dirty="0" smtClean="0"/>
              <a:t>6.Heap Sort</a:t>
            </a:r>
          </a:p>
          <a:p>
            <a:pPr marL="0" indent="0">
              <a:buNone/>
            </a:pPr>
            <a:r>
              <a:rPr lang="en-US" dirty="0" smtClean="0"/>
              <a:t>7.Counting sort</a:t>
            </a:r>
          </a:p>
          <a:p>
            <a:pPr marL="0" indent="0">
              <a:buNone/>
            </a:pPr>
            <a:r>
              <a:rPr lang="en-US" dirty="0" smtClean="0"/>
              <a:t>8.Radix sort</a:t>
            </a:r>
          </a:p>
          <a:p>
            <a:pPr marL="0" indent="0">
              <a:buNone/>
            </a:pPr>
            <a:r>
              <a:rPr lang="en-US" dirty="0" smtClean="0"/>
              <a:t>9.Shell sort……….</a:t>
            </a:r>
            <a:r>
              <a:rPr lang="en-US" dirty="0" err="1" smtClean="0"/>
              <a:t>etc</a:t>
            </a:r>
            <a:endParaRPr lang="en-US" dirty="0"/>
          </a:p>
          <a:p>
            <a:pPr marL="0" indent="0">
              <a:buNone/>
            </a:pPr>
            <a:endParaRPr lang="en-US" dirty="0"/>
          </a:p>
        </p:txBody>
      </p:sp>
    </p:spTree>
    <p:extLst>
      <p:ext uri="{BB962C8B-B14F-4D97-AF65-F5344CB8AC3E}">
        <p14:creationId xmlns:p14="http://schemas.microsoft.com/office/powerpoint/2010/main" xmlns="" val="22343158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7469" y="384561"/>
            <a:ext cx="10986331" cy="5792402"/>
          </a:xfrm>
        </p:spPr>
        <p:txBody>
          <a:bodyPr>
            <a:normAutofit fontScale="70000" lnSpcReduction="20000"/>
          </a:bodyPr>
          <a:lstStyle/>
          <a:p>
            <a:pPr marL="0" indent="0">
              <a:buNone/>
            </a:pPr>
            <a:r>
              <a:rPr lang="en-US" dirty="0" smtClean="0"/>
              <a:t>Quicksort partition algorithm:</a:t>
            </a:r>
          </a:p>
          <a:p>
            <a:pPr marL="0" indent="0">
              <a:buNone/>
            </a:pPr>
            <a:r>
              <a:rPr lang="en-US" dirty="0" smtClean="0"/>
              <a:t>    </a:t>
            </a:r>
          </a:p>
          <a:p>
            <a:pPr marL="0" indent="0">
              <a:buNone/>
            </a:pPr>
            <a:r>
              <a:rPr lang="en-US" dirty="0"/>
              <a:t>while(</a:t>
            </a:r>
            <a:r>
              <a:rPr lang="en-US" dirty="0" err="1"/>
              <a:t>i</a:t>
            </a:r>
            <a:r>
              <a:rPr lang="en-US" dirty="0"/>
              <a:t>&lt;j)</a:t>
            </a:r>
          </a:p>
          <a:p>
            <a:pPr marL="0" indent="0">
              <a:buNone/>
            </a:pPr>
            <a:r>
              <a:rPr lang="en-US" dirty="0"/>
              <a:t>	{</a:t>
            </a:r>
          </a:p>
          <a:p>
            <a:pPr marL="0" indent="0">
              <a:buNone/>
            </a:pPr>
            <a:r>
              <a:rPr lang="en-US" dirty="0"/>
              <a:t>		while(a[</a:t>
            </a:r>
            <a:r>
              <a:rPr lang="en-US" dirty="0" err="1"/>
              <a:t>i</a:t>
            </a:r>
            <a:r>
              <a:rPr lang="en-US" dirty="0" smtClean="0"/>
              <a:t>]&lt;=pivot)</a:t>
            </a:r>
            <a:endParaRPr lang="en-US" dirty="0"/>
          </a:p>
          <a:p>
            <a:pPr marL="0" indent="0">
              <a:buNone/>
            </a:pPr>
            <a:r>
              <a:rPr lang="en-US" dirty="0"/>
              <a:t>		{</a:t>
            </a:r>
          </a:p>
          <a:p>
            <a:pPr marL="0" indent="0">
              <a:buNone/>
            </a:pPr>
            <a:r>
              <a:rPr lang="en-US" dirty="0"/>
              <a:t>		     </a:t>
            </a:r>
            <a:r>
              <a:rPr lang="en-US" dirty="0" err="1"/>
              <a:t>i</a:t>
            </a:r>
            <a:r>
              <a:rPr lang="en-US" dirty="0"/>
              <a:t>++;</a:t>
            </a:r>
          </a:p>
          <a:p>
            <a:pPr marL="0" indent="0">
              <a:buNone/>
            </a:pPr>
            <a:r>
              <a:rPr lang="en-US" dirty="0"/>
              <a:t>		}</a:t>
            </a:r>
          </a:p>
          <a:p>
            <a:pPr marL="0" indent="0">
              <a:buNone/>
            </a:pPr>
            <a:r>
              <a:rPr lang="en-US" dirty="0"/>
              <a:t>		while(a[j</a:t>
            </a:r>
            <a:r>
              <a:rPr lang="en-US" dirty="0" smtClean="0"/>
              <a:t>]&gt;pivot)</a:t>
            </a:r>
            <a:endParaRPr lang="en-US" dirty="0"/>
          </a:p>
          <a:p>
            <a:pPr marL="0" indent="0">
              <a:buNone/>
            </a:pPr>
            <a:r>
              <a:rPr lang="en-US" dirty="0"/>
              <a:t>		{</a:t>
            </a:r>
          </a:p>
          <a:p>
            <a:pPr marL="0" indent="0">
              <a:buNone/>
            </a:pPr>
            <a:r>
              <a:rPr lang="en-US" dirty="0"/>
              <a:t>		     j--;</a:t>
            </a:r>
          </a:p>
          <a:p>
            <a:pPr marL="0" indent="0">
              <a:buNone/>
            </a:pPr>
            <a:r>
              <a:rPr lang="en-US" dirty="0"/>
              <a:t>		}</a:t>
            </a:r>
          </a:p>
          <a:p>
            <a:pPr marL="0" indent="0">
              <a:buNone/>
            </a:pPr>
            <a:r>
              <a:rPr lang="en-US" dirty="0"/>
              <a:t>		if(</a:t>
            </a:r>
            <a:r>
              <a:rPr lang="en-US" dirty="0" err="1"/>
              <a:t>i</a:t>
            </a:r>
            <a:r>
              <a:rPr lang="en-US" dirty="0"/>
              <a:t>&lt;j)</a:t>
            </a:r>
          </a:p>
          <a:p>
            <a:pPr marL="0" indent="0">
              <a:buNone/>
            </a:pPr>
            <a:r>
              <a:rPr lang="en-US" dirty="0"/>
              <a:t>		{</a:t>
            </a:r>
          </a:p>
          <a:p>
            <a:pPr marL="0" indent="0">
              <a:buNone/>
            </a:pPr>
            <a:r>
              <a:rPr lang="en-US" dirty="0"/>
              <a:t>	</a:t>
            </a:r>
            <a:r>
              <a:rPr lang="en-US" dirty="0" smtClean="0"/>
              <a:t>                        swap(a[</a:t>
            </a:r>
            <a:r>
              <a:rPr lang="en-US" dirty="0" err="1" smtClean="0"/>
              <a:t>i</a:t>
            </a:r>
            <a:r>
              <a:rPr lang="en-US" dirty="0" smtClean="0"/>
              <a:t>],a[j])</a:t>
            </a:r>
            <a:endParaRPr lang="en-US" dirty="0"/>
          </a:p>
          <a:p>
            <a:pPr marL="0" indent="0">
              <a:buNone/>
            </a:pPr>
            <a:r>
              <a:rPr lang="en-US" dirty="0"/>
              <a:t>	</a:t>
            </a:r>
            <a:r>
              <a:rPr lang="en-US" dirty="0" smtClean="0"/>
              <a:t>                 }</a:t>
            </a:r>
          </a:p>
          <a:p>
            <a:pPr marL="0" indent="0">
              <a:buNone/>
            </a:pPr>
            <a:r>
              <a:rPr lang="en-US" dirty="0"/>
              <a:t>s</a:t>
            </a:r>
            <a:r>
              <a:rPr lang="en-US" dirty="0" smtClean="0"/>
              <a:t>wap(</a:t>
            </a:r>
            <a:r>
              <a:rPr lang="en-US" dirty="0" err="1" smtClean="0"/>
              <a:t>pivot,a</a:t>
            </a:r>
            <a:r>
              <a:rPr lang="en-US" dirty="0" smtClean="0"/>
              <a:t>[j])</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xmlns="" val="39556512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299" y="307818"/>
            <a:ext cx="10964501" cy="5869145"/>
          </a:xfrm>
        </p:spPr>
        <p:txBody>
          <a:bodyPr>
            <a:normAutofit fontScale="92500" lnSpcReduction="10000"/>
          </a:bodyPr>
          <a:lstStyle/>
          <a:p>
            <a:pPr marL="0" indent="0">
              <a:buNone/>
            </a:pPr>
            <a:r>
              <a:rPr lang="en-US" dirty="0" smtClean="0"/>
              <a:t>Quick sort works as follows:</a:t>
            </a:r>
          </a:p>
          <a:p>
            <a:pPr marL="0" indent="0">
              <a:buNone/>
            </a:pPr>
            <a:endParaRPr lang="en-US" dirty="0" smtClean="0"/>
          </a:p>
          <a:p>
            <a:pPr marL="514350" indent="-514350">
              <a:buAutoNum type="arabicPeriod"/>
            </a:pPr>
            <a:r>
              <a:rPr lang="en-US" dirty="0" smtClean="0"/>
              <a:t>Set the index of the first element in the array to </a:t>
            </a:r>
            <a:r>
              <a:rPr lang="en-US" dirty="0" err="1" smtClean="0"/>
              <a:t>loc</a:t>
            </a:r>
            <a:r>
              <a:rPr lang="en-US" dirty="0" smtClean="0"/>
              <a:t> and left variables. Also, set the index of the last element of the array to the right variable.</a:t>
            </a:r>
          </a:p>
          <a:p>
            <a:pPr marL="0" indent="0">
              <a:buNone/>
            </a:pPr>
            <a:r>
              <a:rPr lang="en-US" dirty="0" smtClean="0"/>
              <a:t>That is, </a:t>
            </a:r>
            <a:r>
              <a:rPr lang="en-US" dirty="0" err="1" smtClean="0"/>
              <a:t>loc</a:t>
            </a:r>
            <a:r>
              <a:rPr lang="en-US" dirty="0" smtClean="0"/>
              <a:t>= 0,left =0,and right=n-1(where n in the no of elements in the array).</a:t>
            </a:r>
          </a:p>
          <a:p>
            <a:pPr marL="0" indent="0">
              <a:buNone/>
            </a:pPr>
            <a:r>
              <a:rPr lang="en-US" dirty="0" smtClean="0"/>
              <a:t>2. Start from the element pointed by right and scan the array from right to left, comparing each element on the way with the element pointed by the variable </a:t>
            </a:r>
            <a:r>
              <a:rPr lang="en-US" b="1" dirty="0" smtClean="0"/>
              <a:t>loc</a:t>
            </a:r>
            <a:r>
              <a:rPr lang="en-US" dirty="0" smtClean="0"/>
              <a:t>. That is, a[</a:t>
            </a:r>
            <a:r>
              <a:rPr lang="en-US" dirty="0" err="1" smtClean="0"/>
              <a:t>loc</a:t>
            </a:r>
            <a:r>
              <a:rPr lang="en-US" dirty="0" smtClean="0"/>
              <a:t>]should be less than a[right].</a:t>
            </a:r>
          </a:p>
          <a:p>
            <a:pPr marL="514350" indent="-514350">
              <a:buAutoNum type="alphaLcParenBoth"/>
            </a:pPr>
            <a:r>
              <a:rPr lang="en-US" dirty="0" smtClean="0"/>
              <a:t>If that is the case, then simply continue comparing until right becomes equal to </a:t>
            </a:r>
            <a:r>
              <a:rPr lang="en-US" dirty="0" err="1" smtClean="0"/>
              <a:t>loc.Once</a:t>
            </a:r>
            <a:r>
              <a:rPr lang="en-US" dirty="0" smtClean="0"/>
              <a:t> right=</a:t>
            </a:r>
            <a:r>
              <a:rPr lang="en-US" dirty="0" err="1" smtClean="0"/>
              <a:t>loc,it</a:t>
            </a:r>
            <a:r>
              <a:rPr lang="en-US" dirty="0" smtClean="0"/>
              <a:t> means the pivot has been placed in its correct position.</a:t>
            </a:r>
          </a:p>
          <a:p>
            <a:pPr marL="514350" indent="-514350">
              <a:buAutoNum type="alphaLcParenBoth"/>
            </a:pPr>
            <a:r>
              <a:rPr lang="en-US" dirty="0"/>
              <a:t> </a:t>
            </a:r>
            <a:r>
              <a:rPr lang="en-US" dirty="0" smtClean="0"/>
              <a:t>However, if at any point, we have a[</a:t>
            </a:r>
            <a:r>
              <a:rPr lang="en-US" dirty="0" err="1" smtClean="0"/>
              <a:t>loc</a:t>
            </a:r>
            <a:r>
              <a:rPr lang="en-US" dirty="0" smtClean="0"/>
              <a:t>]&gt;a[right],then interchange the two values and jump to step 3.</a:t>
            </a:r>
          </a:p>
          <a:p>
            <a:pPr marL="514350" indent="-514350">
              <a:buAutoNum type="alphaLcParenBoth"/>
            </a:pPr>
            <a:r>
              <a:rPr lang="en-US" dirty="0"/>
              <a:t> </a:t>
            </a:r>
            <a:r>
              <a:rPr lang="en-US" dirty="0" smtClean="0"/>
              <a:t>set </a:t>
            </a:r>
            <a:r>
              <a:rPr lang="en-US" dirty="0" err="1" smtClean="0"/>
              <a:t>loc</a:t>
            </a:r>
            <a:r>
              <a:rPr lang="en-US" dirty="0" smtClean="0"/>
              <a:t>=right</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xmlns="" val="9115089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978" y="271604"/>
            <a:ext cx="11018822" cy="5905359"/>
          </a:xfrm>
        </p:spPr>
        <p:txBody>
          <a:bodyPr/>
          <a:lstStyle/>
          <a:p>
            <a:pPr marL="0" indent="0">
              <a:buNone/>
            </a:pPr>
            <a:endParaRPr lang="en-US" dirty="0" smtClean="0"/>
          </a:p>
          <a:p>
            <a:pPr marL="0" indent="0">
              <a:buNone/>
            </a:pPr>
            <a:r>
              <a:rPr lang="en-US" dirty="0" smtClean="0"/>
              <a:t>3. Start from the element pointed by left and scan the array from left to </a:t>
            </a:r>
            <a:r>
              <a:rPr lang="en-US" dirty="0" err="1" smtClean="0"/>
              <a:t>right,comparing</a:t>
            </a:r>
            <a:r>
              <a:rPr lang="en-US" dirty="0" smtClean="0"/>
              <a:t> each element on the way with the element pointed by loc. That is, a[</a:t>
            </a:r>
            <a:r>
              <a:rPr lang="en-US" dirty="0" err="1" smtClean="0"/>
              <a:t>loc</a:t>
            </a:r>
            <a:r>
              <a:rPr lang="en-US" dirty="0" smtClean="0"/>
              <a:t>] should be greater than a[left].</a:t>
            </a:r>
          </a:p>
          <a:p>
            <a:pPr marL="514350" indent="-514350">
              <a:buAutoNum type="alphaLcParenBoth"/>
            </a:pPr>
            <a:r>
              <a:rPr lang="en-US" dirty="0" smtClean="0"/>
              <a:t>If that is the case, then simply continue comparing until left becomes equal to loc. Once left=</a:t>
            </a:r>
            <a:r>
              <a:rPr lang="en-US" dirty="0" err="1" smtClean="0"/>
              <a:t>loc</a:t>
            </a:r>
            <a:r>
              <a:rPr lang="en-US" dirty="0" smtClean="0"/>
              <a:t>, it means the pivot has been placed in its correct position.</a:t>
            </a:r>
          </a:p>
          <a:p>
            <a:pPr marL="514350" indent="-514350">
              <a:buAutoNum type="alphaLcParenBoth"/>
            </a:pPr>
            <a:r>
              <a:rPr lang="en-US" dirty="0"/>
              <a:t> </a:t>
            </a:r>
            <a:r>
              <a:rPr lang="en-US" dirty="0" smtClean="0"/>
              <a:t>However, if at any </a:t>
            </a:r>
            <a:r>
              <a:rPr lang="en-US" dirty="0" err="1" smtClean="0"/>
              <a:t>point,we</a:t>
            </a:r>
            <a:r>
              <a:rPr lang="en-US" dirty="0" smtClean="0"/>
              <a:t> have a[</a:t>
            </a:r>
            <a:r>
              <a:rPr lang="en-US" dirty="0" err="1" smtClean="0"/>
              <a:t>loc</a:t>
            </a:r>
            <a:r>
              <a:rPr lang="en-US" dirty="0" smtClean="0"/>
              <a:t>]&lt;a[left],then interchange the two values and jump to step 2.</a:t>
            </a:r>
          </a:p>
          <a:p>
            <a:pPr marL="514350" indent="-514350">
              <a:buAutoNum type="alphaLcParenBoth"/>
            </a:pPr>
            <a:r>
              <a:rPr lang="en-US" dirty="0"/>
              <a:t> </a:t>
            </a:r>
            <a:r>
              <a:rPr lang="en-US" dirty="0" smtClean="0"/>
              <a:t>set </a:t>
            </a:r>
            <a:r>
              <a:rPr lang="en-US" dirty="0" err="1" smtClean="0"/>
              <a:t>loc</a:t>
            </a:r>
            <a:r>
              <a:rPr lang="en-US" dirty="0" smtClean="0"/>
              <a:t>=left.</a:t>
            </a:r>
            <a:endParaRPr lang="en-US" dirty="0"/>
          </a:p>
        </p:txBody>
      </p:sp>
    </p:spTree>
    <p:extLst>
      <p:ext uri="{BB962C8B-B14F-4D97-AF65-F5344CB8AC3E}">
        <p14:creationId xmlns:p14="http://schemas.microsoft.com/office/powerpoint/2010/main" xmlns="" val="38513792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916" y="162370"/>
            <a:ext cx="11182884" cy="6014593"/>
          </a:xfrm>
        </p:spPr>
        <p:txBody>
          <a:bodyPr/>
          <a:lstStyle/>
          <a:p>
            <a:pPr marL="0" indent="0">
              <a:buNone/>
            </a:pPr>
            <a:r>
              <a:rPr lang="en-US" dirty="0" smtClean="0"/>
              <a:t>Quicksort examples:</a:t>
            </a:r>
          </a:p>
          <a:p>
            <a:pPr marL="0" indent="0">
              <a:buNone/>
            </a:pPr>
            <a:endParaRPr lang="en-US" dirty="0"/>
          </a:p>
          <a:p>
            <a:pPr marL="514350" indent="-514350">
              <a:buAutoNum type="arabicParenR"/>
            </a:pPr>
            <a:r>
              <a:rPr lang="en-US" dirty="0" smtClean="0"/>
              <a:t>10</a:t>
            </a:r>
            <a:r>
              <a:rPr lang="en-US" dirty="0"/>
              <a:t>,-</a:t>
            </a:r>
            <a:r>
              <a:rPr lang="en-US" dirty="0" smtClean="0"/>
              <a:t>3,11,12,4</a:t>
            </a:r>
          </a:p>
          <a:p>
            <a:pPr marL="514350" indent="-514350">
              <a:buAutoNum type="arabicParenR"/>
            </a:pPr>
            <a:r>
              <a:rPr lang="en-US" dirty="0"/>
              <a:t> </a:t>
            </a:r>
            <a:r>
              <a:rPr lang="en-US" dirty="0" smtClean="0"/>
              <a:t>5,2,6,1,3,4</a:t>
            </a:r>
          </a:p>
          <a:p>
            <a:pPr marL="0" indent="0">
              <a:buNone/>
            </a:pPr>
            <a:r>
              <a:rPr lang="en-US" dirty="0" smtClean="0"/>
              <a:t>2) 5,7,3,2,10,1</a:t>
            </a:r>
          </a:p>
          <a:p>
            <a:pPr marL="0" indent="0">
              <a:buNone/>
            </a:pPr>
            <a:r>
              <a:rPr lang="en-US" dirty="0" smtClean="0"/>
              <a:t>3) 6,3,7,2,4,5</a:t>
            </a:r>
          </a:p>
          <a:p>
            <a:pPr marL="0" indent="0">
              <a:buNone/>
            </a:pPr>
            <a:r>
              <a:rPr lang="en-US" dirty="0" smtClean="0"/>
              <a:t>4)50,40,10,60,70,30</a:t>
            </a:r>
            <a:endParaRPr lang="en-US" dirty="0"/>
          </a:p>
        </p:txBody>
      </p:sp>
    </p:spTree>
    <p:extLst>
      <p:ext uri="{BB962C8B-B14F-4D97-AF65-F5344CB8AC3E}">
        <p14:creationId xmlns:p14="http://schemas.microsoft.com/office/powerpoint/2010/main" xmlns="" val="28984869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0198" y="290556"/>
            <a:ext cx="10943602" cy="5886406"/>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Fig: Example of Quicksort</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440536" y="555477"/>
            <a:ext cx="6293266" cy="3775960"/>
          </a:xfrm>
          <a:prstGeom prst="rect">
            <a:avLst/>
          </a:prstGeom>
        </p:spPr>
      </p:pic>
    </p:spTree>
    <p:extLst>
      <p:ext uri="{BB962C8B-B14F-4D97-AF65-F5344CB8AC3E}">
        <p14:creationId xmlns:p14="http://schemas.microsoft.com/office/powerpoint/2010/main" xmlns="" val="33922850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378" y="264920"/>
            <a:ext cx="11003422" cy="5912043"/>
          </a:xfrm>
        </p:spPr>
        <p:txBody>
          <a:bodyPr/>
          <a:lstStyle/>
          <a:p>
            <a:pPr marL="0" indent="0">
              <a:buNone/>
            </a:pPr>
            <a:r>
              <a:rPr lang="en-US" dirty="0" smtClean="0"/>
              <a:t>Exercise problems:</a:t>
            </a:r>
          </a:p>
          <a:p>
            <a:pPr marL="0" indent="0">
              <a:buNone/>
            </a:pPr>
            <a:endParaRPr lang="en-US" dirty="0"/>
          </a:p>
          <a:p>
            <a:pPr marL="514350" indent="-514350">
              <a:buAutoNum type="arabicParenR"/>
            </a:pPr>
            <a:r>
              <a:rPr lang="en-US" dirty="0" smtClean="0"/>
              <a:t>50,40,10,30,20</a:t>
            </a:r>
          </a:p>
          <a:p>
            <a:pPr marL="514350" indent="-514350">
              <a:buAutoNum type="arabicParenR"/>
            </a:pPr>
            <a:r>
              <a:rPr lang="en-US" dirty="0" smtClean="0"/>
              <a:t>6,3,7,2,4,5</a:t>
            </a:r>
          </a:p>
          <a:p>
            <a:pPr marL="514350" indent="-514350">
              <a:buAutoNum type="arabicParenR"/>
            </a:pPr>
            <a:r>
              <a:rPr lang="en-US" dirty="0"/>
              <a:t> </a:t>
            </a:r>
            <a:r>
              <a:rPr lang="en-US" dirty="0" smtClean="0"/>
              <a:t>6,5,3,1,8,7,2,4</a:t>
            </a:r>
          </a:p>
          <a:p>
            <a:pPr marL="514350" indent="-514350">
              <a:buAutoNum type="arabicParenR"/>
            </a:pPr>
            <a:r>
              <a:rPr lang="en-US" dirty="0"/>
              <a:t> </a:t>
            </a:r>
            <a:r>
              <a:rPr lang="en-US" dirty="0" smtClean="0"/>
              <a:t>35,33,42,10,14,19,27,44,26,31</a:t>
            </a:r>
          </a:p>
          <a:p>
            <a:pPr marL="514350" indent="-514350">
              <a:buAutoNum type="arabicParenR"/>
            </a:pPr>
            <a:r>
              <a:rPr lang="en-US" dirty="0" smtClean="0"/>
              <a:t>10,15,1,2,9,16,11</a:t>
            </a:r>
          </a:p>
          <a:p>
            <a:pPr marL="0" indent="0">
              <a:buNone/>
            </a:pPr>
            <a:endParaRPr lang="en-US" dirty="0"/>
          </a:p>
        </p:txBody>
      </p:sp>
    </p:spTree>
    <p:extLst>
      <p:ext uri="{BB962C8B-B14F-4D97-AF65-F5344CB8AC3E}">
        <p14:creationId xmlns:p14="http://schemas.microsoft.com/office/powerpoint/2010/main" xmlns="" val="9310056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459" y="362139"/>
            <a:ext cx="10937341" cy="5814824"/>
          </a:xfrm>
        </p:spPr>
        <p:txBody>
          <a:bodyPr/>
          <a:lstStyle/>
          <a:p>
            <a:pPr marL="0" indent="0">
              <a:buNone/>
            </a:pPr>
            <a:r>
              <a:rPr lang="en-US" b="1" dirty="0"/>
              <a:t>Counting </a:t>
            </a:r>
            <a:r>
              <a:rPr lang="en-US" b="1" dirty="0" smtClean="0"/>
              <a:t>sort:</a:t>
            </a:r>
          </a:p>
          <a:p>
            <a:pPr marL="0" indent="0">
              <a:buNone/>
            </a:pPr>
            <a:endParaRPr lang="en-US" dirty="0" smtClean="0"/>
          </a:p>
          <a:p>
            <a:pPr>
              <a:buFont typeface="Wingdings" panose="05000000000000000000" pitchFamily="2" charset="2"/>
              <a:buChar char="Ø"/>
            </a:pPr>
            <a:r>
              <a:rPr lang="en-US" dirty="0" smtClean="0"/>
              <a:t> </a:t>
            </a:r>
            <a:r>
              <a:rPr lang="en-US" dirty="0"/>
              <a:t>Counting sort is a sorting algorithm that sorts the elements of an array by counting the number of occurrences of each unique element in the array</a:t>
            </a:r>
            <a:r>
              <a:rPr lang="en-US" dirty="0" smtClean="0"/>
              <a:t>.</a:t>
            </a:r>
          </a:p>
          <a:p>
            <a:pPr>
              <a:buFont typeface="Wingdings" panose="05000000000000000000" pitchFamily="2" charset="2"/>
              <a:buChar char="Ø"/>
            </a:pPr>
            <a:r>
              <a:rPr lang="en-US" dirty="0" smtClean="0"/>
              <a:t> </a:t>
            </a:r>
            <a:r>
              <a:rPr lang="en-US" dirty="0"/>
              <a:t>The count is stored in an auxiliary array and the sorting is done by mapping the count as an index of the auxiliary array</a:t>
            </a:r>
            <a:r>
              <a:rPr lang="en-US" dirty="0" smtClean="0"/>
              <a:t>.</a:t>
            </a:r>
          </a:p>
          <a:p>
            <a:pPr>
              <a:buFont typeface="Wingdings" panose="05000000000000000000" pitchFamily="2" charset="2"/>
              <a:buChar char="Ø"/>
            </a:pPr>
            <a:r>
              <a:rPr lang="en-US" dirty="0"/>
              <a:t> Counting sort is a stable sorting technique, which is used to sort objects according to the keys that are small numbers. It counts the number of keys whose key values are same. </a:t>
            </a:r>
            <a:endParaRPr lang="en-US" dirty="0" smtClean="0"/>
          </a:p>
          <a:p>
            <a:pPr>
              <a:buFont typeface="Wingdings" panose="05000000000000000000" pitchFamily="2" charset="2"/>
              <a:buChar char="Ø"/>
            </a:pPr>
            <a:r>
              <a:rPr lang="en-US" dirty="0" smtClean="0"/>
              <a:t>This </a:t>
            </a:r>
            <a:r>
              <a:rPr lang="en-US" dirty="0"/>
              <a:t>sorting technique is effective when the difference between different keys are not so big, otherwise, it can increase the space complexity.</a:t>
            </a:r>
          </a:p>
        </p:txBody>
      </p:sp>
    </p:spTree>
    <p:extLst>
      <p:ext uri="{BB962C8B-B14F-4D97-AF65-F5344CB8AC3E}">
        <p14:creationId xmlns:p14="http://schemas.microsoft.com/office/powerpoint/2010/main" xmlns="" val="15519340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3085" y="416459"/>
            <a:ext cx="11000715" cy="5760504"/>
          </a:xfrm>
        </p:spPr>
        <p:txBody>
          <a:bodyPr/>
          <a:lstStyle/>
          <a:p>
            <a:pPr marL="0" indent="0">
              <a:buNone/>
            </a:pPr>
            <a:r>
              <a:rPr lang="en-US" b="1" dirty="0"/>
              <a:t>How Counting Sort Works?</a:t>
            </a:r>
          </a:p>
          <a:p>
            <a:pPr marL="0" indent="0">
              <a:buNone/>
            </a:pPr>
            <a:endParaRPr lang="en-US" dirty="0" smtClean="0"/>
          </a:p>
          <a:p>
            <a:pPr marL="514350" indent="-514350">
              <a:buAutoNum type="arabicPeriod"/>
            </a:pPr>
            <a:r>
              <a:rPr lang="en-US" dirty="0" smtClean="0"/>
              <a:t>Find </a:t>
            </a:r>
            <a:r>
              <a:rPr lang="en-US" dirty="0"/>
              <a:t>out the maximum element (let it be max) from the given array</a:t>
            </a:r>
            <a:r>
              <a:rPr lang="en-US" dirty="0" smtClean="0"/>
              <a:t>.</a:t>
            </a:r>
          </a:p>
          <a:p>
            <a:pPr marL="0" indent="0">
              <a:buNone/>
            </a:pPr>
            <a:endParaRPr lang="en-US" dirty="0" smtClean="0"/>
          </a:p>
          <a:p>
            <a:pPr marL="514350" indent="-514350">
              <a:buAutoNum type="arabicPeriod" startAt="2"/>
            </a:pPr>
            <a:r>
              <a:rPr lang="en-US" dirty="0" smtClean="0"/>
              <a:t>Initialize </a:t>
            </a:r>
            <a:r>
              <a:rPr lang="en-US" dirty="0"/>
              <a:t>an array of length max+1 with all elements 0</a:t>
            </a:r>
            <a:r>
              <a:rPr lang="en-US" dirty="0" smtClean="0"/>
              <a:t>.</a:t>
            </a:r>
            <a:endParaRPr lang="en-US" dirty="0"/>
          </a:p>
          <a:p>
            <a:pPr marL="0" indent="0">
              <a:buNone/>
            </a:pPr>
            <a:r>
              <a:rPr lang="en-US" dirty="0"/>
              <a:t> This array is used for storing the count of the elements in the array</a:t>
            </a:r>
            <a:r>
              <a:rPr lang="en-US" dirty="0" smtClean="0"/>
              <a:t>.</a:t>
            </a:r>
          </a:p>
          <a:p>
            <a:pPr marL="0" indent="0">
              <a:buNone/>
            </a:pPr>
            <a:endParaRPr lang="en-US" dirty="0" smtClean="0"/>
          </a:p>
          <a:p>
            <a:pPr marL="0" indent="0">
              <a:buNone/>
            </a:pPr>
            <a:r>
              <a:rPr lang="en-US" dirty="0" smtClean="0"/>
              <a:t>3.Store </a:t>
            </a:r>
            <a:r>
              <a:rPr lang="en-US" dirty="0"/>
              <a:t>the count of each element at their respective index in count array. For example: If the count of element “4” occurs 2 times then 2 is stored in the 4th position in the count array.</a:t>
            </a:r>
          </a:p>
          <a:p>
            <a:pPr marL="0" indent="0">
              <a:buNone/>
            </a:pPr>
            <a:r>
              <a:rPr lang="en-US" dirty="0"/>
              <a:t> If element “5” is not present in the array, then 0 is stored in 5th position</a:t>
            </a:r>
            <a:r>
              <a:rPr lang="en-US" dirty="0" smtClean="0"/>
              <a:t>.</a:t>
            </a:r>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xmlns="" val="41829084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2748" y="401652"/>
            <a:ext cx="10841052" cy="5775311"/>
          </a:xfrm>
        </p:spPr>
        <p:txBody>
          <a:bodyPr/>
          <a:lstStyle/>
          <a:p>
            <a:pPr marL="0" indent="0">
              <a:buNone/>
            </a:pPr>
            <a:endParaRPr lang="en-US" dirty="0" smtClean="0"/>
          </a:p>
          <a:p>
            <a:pPr marL="0" indent="0">
              <a:buNone/>
            </a:pPr>
            <a:r>
              <a:rPr lang="en-US" dirty="0" smtClean="0"/>
              <a:t>4</a:t>
            </a:r>
            <a:r>
              <a:rPr lang="en-US" dirty="0"/>
              <a:t>. Store cumulative sum of the elements of the count </a:t>
            </a:r>
            <a:r>
              <a:rPr lang="en-US" dirty="0" smtClean="0"/>
              <a:t>array. It </a:t>
            </a:r>
            <a:r>
              <a:rPr lang="en-US" dirty="0"/>
              <a:t>helps in placing the elements into the correct index.</a:t>
            </a:r>
          </a:p>
          <a:p>
            <a:pPr marL="0" indent="0">
              <a:buNone/>
            </a:pPr>
            <a:endParaRPr lang="en-US" dirty="0" smtClean="0"/>
          </a:p>
          <a:p>
            <a:pPr marL="0" indent="0">
              <a:buNone/>
            </a:pPr>
            <a:r>
              <a:rPr lang="en-US" dirty="0" smtClean="0"/>
              <a:t>5</a:t>
            </a:r>
            <a:r>
              <a:rPr lang="en-US" dirty="0"/>
              <a:t>. Find the index of each element of the original array in count array.</a:t>
            </a:r>
          </a:p>
          <a:p>
            <a:pPr marL="0" indent="0">
              <a:buNone/>
            </a:pPr>
            <a:r>
              <a:rPr lang="en-US" dirty="0"/>
              <a:t> This gives the cumulative count. Place the element at the index calculated</a:t>
            </a:r>
            <a:r>
              <a:rPr lang="en-US" dirty="0" smtClean="0"/>
              <a:t>.</a:t>
            </a:r>
          </a:p>
          <a:p>
            <a:pPr marL="0" indent="0">
              <a:buNone/>
            </a:pPr>
            <a:endParaRPr lang="en-US" dirty="0" smtClean="0"/>
          </a:p>
          <a:p>
            <a:pPr marL="0" indent="0">
              <a:buNone/>
            </a:pPr>
            <a:r>
              <a:rPr lang="en-US" dirty="0"/>
              <a:t>6.After placing each element at its correct position, decrease the its count by one.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xmlns="" val="27217237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513" y="325925"/>
            <a:ext cx="10928287" cy="5851038"/>
          </a:xfrm>
        </p:spPr>
        <p:txBody>
          <a:bodyPr>
            <a:normAutofit fontScale="92500" lnSpcReduction="10000"/>
          </a:bodyPr>
          <a:lstStyle/>
          <a:p>
            <a:pPr marL="0" indent="0" fontAlgn="base">
              <a:buNone/>
            </a:pPr>
            <a:r>
              <a:rPr lang="en-US" b="1" dirty="0"/>
              <a:t>Counting Sort </a:t>
            </a:r>
            <a:r>
              <a:rPr lang="en-US" b="1" dirty="0" smtClean="0"/>
              <a:t>Algorithm:</a:t>
            </a:r>
          </a:p>
          <a:p>
            <a:pPr marL="0" indent="0" fontAlgn="base">
              <a:buNone/>
            </a:pPr>
            <a:endParaRPr lang="en-US" dirty="0"/>
          </a:p>
          <a:p>
            <a:pPr marL="0" indent="0" fontAlgn="base">
              <a:buNone/>
            </a:pPr>
            <a:r>
              <a:rPr lang="en-US" dirty="0" smtClean="0"/>
              <a:t>counting Sort(array</a:t>
            </a:r>
            <a:r>
              <a:rPr lang="en-US" dirty="0"/>
              <a:t>, size)</a:t>
            </a:r>
          </a:p>
          <a:p>
            <a:pPr marL="0" indent="0" fontAlgn="base">
              <a:buNone/>
            </a:pPr>
            <a:r>
              <a:rPr lang="en-US" dirty="0"/>
              <a:t>  </a:t>
            </a:r>
            <a:r>
              <a:rPr lang="en-US" dirty="0" smtClean="0"/>
              <a:t>   max </a:t>
            </a:r>
            <a:r>
              <a:rPr lang="en-US" dirty="0"/>
              <a:t>&lt;- find largest element in array</a:t>
            </a:r>
          </a:p>
          <a:p>
            <a:pPr marL="0" indent="0" fontAlgn="base">
              <a:buNone/>
            </a:pPr>
            <a:r>
              <a:rPr lang="en-US" dirty="0"/>
              <a:t>  initialize count array with all zeros</a:t>
            </a:r>
          </a:p>
          <a:p>
            <a:pPr marL="0" indent="0" fontAlgn="base">
              <a:buNone/>
            </a:pPr>
            <a:r>
              <a:rPr lang="en-US" dirty="0"/>
              <a:t>  </a:t>
            </a:r>
            <a:r>
              <a:rPr lang="en-US" dirty="0" smtClean="0"/>
              <a:t>  for </a:t>
            </a:r>
            <a:r>
              <a:rPr lang="en-US" dirty="0"/>
              <a:t>j &lt;- 0 to size</a:t>
            </a:r>
          </a:p>
          <a:p>
            <a:pPr marL="0" indent="0" fontAlgn="base">
              <a:buNone/>
            </a:pPr>
            <a:r>
              <a:rPr lang="en-US" dirty="0"/>
              <a:t>    </a:t>
            </a:r>
            <a:r>
              <a:rPr lang="en-US" dirty="0" smtClean="0"/>
              <a:t>   find </a:t>
            </a:r>
            <a:r>
              <a:rPr lang="en-US" dirty="0"/>
              <a:t>the total count of each unique element and </a:t>
            </a:r>
          </a:p>
          <a:p>
            <a:pPr marL="0" indent="0" fontAlgn="base">
              <a:buNone/>
            </a:pPr>
            <a:r>
              <a:rPr lang="en-US" dirty="0"/>
              <a:t>    store the count at </a:t>
            </a:r>
            <a:r>
              <a:rPr lang="en-US" dirty="0" err="1"/>
              <a:t>jth</a:t>
            </a:r>
            <a:r>
              <a:rPr lang="en-US" dirty="0"/>
              <a:t> index in count array</a:t>
            </a:r>
          </a:p>
          <a:p>
            <a:pPr marL="0" indent="0" fontAlgn="base">
              <a:buNone/>
            </a:pPr>
            <a:r>
              <a:rPr lang="en-US" dirty="0"/>
              <a:t>  </a:t>
            </a:r>
            <a:r>
              <a:rPr lang="en-US" dirty="0" smtClean="0"/>
              <a:t>     for </a:t>
            </a:r>
            <a:r>
              <a:rPr lang="en-US" dirty="0" err="1"/>
              <a:t>i</a:t>
            </a:r>
            <a:r>
              <a:rPr lang="en-US" dirty="0"/>
              <a:t> &lt;- 1 to max</a:t>
            </a:r>
          </a:p>
          <a:p>
            <a:pPr marL="0" indent="0" fontAlgn="base">
              <a:buNone/>
            </a:pPr>
            <a:r>
              <a:rPr lang="en-US" dirty="0"/>
              <a:t>   </a:t>
            </a:r>
            <a:r>
              <a:rPr lang="en-US" dirty="0" smtClean="0"/>
              <a:t>     </a:t>
            </a:r>
            <a:r>
              <a:rPr lang="en-US" dirty="0"/>
              <a:t>find the cumulative sum and store it in count array itself</a:t>
            </a:r>
          </a:p>
          <a:p>
            <a:pPr marL="0" indent="0" fontAlgn="base">
              <a:buNone/>
            </a:pPr>
            <a:r>
              <a:rPr lang="en-US" dirty="0"/>
              <a:t>  </a:t>
            </a:r>
            <a:r>
              <a:rPr lang="en-US" dirty="0" smtClean="0"/>
              <a:t>    for </a:t>
            </a:r>
            <a:r>
              <a:rPr lang="en-US" dirty="0"/>
              <a:t>j &lt;- size down to 1</a:t>
            </a:r>
          </a:p>
          <a:p>
            <a:pPr marL="0" indent="0" fontAlgn="base">
              <a:buNone/>
            </a:pPr>
            <a:r>
              <a:rPr lang="en-US" dirty="0"/>
              <a:t>    </a:t>
            </a:r>
            <a:r>
              <a:rPr lang="en-US" dirty="0" smtClean="0"/>
              <a:t>     restore </a:t>
            </a:r>
            <a:r>
              <a:rPr lang="en-US" dirty="0"/>
              <a:t>the elements to array</a:t>
            </a:r>
          </a:p>
          <a:p>
            <a:pPr marL="0" indent="0" fontAlgn="base">
              <a:buNone/>
            </a:pPr>
            <a:r>
              <a:rPr lang="en-US" dirty="0"/>
              <a:t>    </a:t>
            </a:r>
            <a:r>
              <a:rPr lang="en-US" dirty="0" smtClean="0"/>
              <a:t>      decrease </a:t>
            </a:r>
            <a:r>
              <a:rPr lang="en-US" dirty="0"/>
              <a:t>count of each element restored by 1</a:t>
            </a:r>
          </a:p>
        </p:txBody>
      </p:sp>
    </p:spTree>
    <p:extLst>
      <p:ext uri="{BB962C8B-B14F-4D97-AF65-F5344CB8AC3E}">
        <p14:creationId xmlns:p14="http://schemas.microsoft.com/office/powerpoint/2010/main" xmlns="" val="168683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7407" y="199177"/>
            <a:ext cx="10946394" cy="5977786"/>
          </a:xfrm>
        </p:spPr>
        <p:txBody>
          <a:bodyPr/>
          <a:lstStyle/>
          <a:p>
            <a:pPr marL="0" indent="0">
              <a:buNone/>
            </a:pPr>
            <a:r>
              <a:rPr lang="en-US" dirty="0" smtClean="0"/>
              <a:t> </a:t>
            </a:r>
            <a:r>
              <a:rPr lang="en-US" b="1" dirty="0"/>
              <a:t>1: Bubble </a:t>
            </a:r>
            <a:r>
              <a:rPr lang="en-US" b="1" dirty="0" smtClean="0"/>
              <a:t>Sort: </a:t>
            </a:r>
          </a:p>
          <a:p>
            <a:pPr>
              <a:buFont typeface="Wingdings" panose="05000000000000000000" pitchFamily="2" charset="2"/>
              <a:buChar char="Ø"/>
            </a:pPr>
            <a:r>
              <a:rPr lang="en-US" b="1" dirty="0" smtClean="0"/>
              <a:t> </a:t>
            </a:r>
            <a:r>
              <a:rPr lang="en-US" dirty="0"/>
              <a:t>Bubble Sort Algorithm is used to arrange N elements in </a:t>
            </a:r>
            <a:r>
              <a:rPr lang="en-US" dirty="0" smtClean="0"/>
              <a:t>particular </a:t>
            </a:r>
            <a:r>
              <a:rPr lang="en-US" dirty="0"/>
              <a:t>order, and for that, you have to begin with 0</a:t>
            </a:r>
            <a:r>
              <a:rPr lang="en-US" baseline="30000" dirty="0"/>
              <a:t>th</a:t>
            </a:r>
            <a:r>
              <a:rPr lang="en-US" dirty="0"/>
              <a:t> element and compare it with the first element</a:t>
            </a:r>
            <a:r>
              <a:rPr lang="en-US" dirty="0" smtClean="0"/>
              <a:t>.</a:t>
            </a:r>
          </a:p>
          <a:p>
            <a:pPr>
              <a:buFont typeface="Wingdings" panose="05000000000000000000" pitchFamily="2" charset="2"/>
              <a:buChar char="Ø"/>
            </a:pPr>
            <a:r>
              <a:rPr lang="en-US" dirty="0" smtClean="0"/>
              <a:t> </a:t>
            </a:r>
            <a:r>
              <a:rPr lang="en-US" dirty="0"/>
              <a:t>If the 0</a:t>
            </a:r>
            <a:r>
              <a:rPr lang="en-US" baseline="30000" dirty="0"/>
              <a:t>th</a:t>
            </a:r>
            <a:r>
              <a:rPr lang="en-US" dirty="0"/>
              <a:t> element is found greater than the 1</a:t>
            </a:r>
            <a:r>
              <a:rPr lang="en-US" baseline="30000" dirty="0"/>
              <a:t>st</a:t>
            </a:r>
            <a:r>
              <a:rPr lang="en-US" dirty="0"/>
              <a:t> element, then the swapping operation will be performed, i.e., the two values will get interchanged. In this way, all the elements of the array get compared</a:t>
            </a:r>
            <a:r>
              <a:rPr lang="en-US" dirty="0" smtClean="0"/>
              <a:t>.</a:t>
            </a:r>
          </a:p>
          <a:p>
            <a:pPr>
              <a:buFont typeface="Wingdings" panose="05000000000000000000" pitchFamily="2" charset="2"/>
              <a:buChar char="Ø"/>
            </a:pPr>
            <a:r>
              <a:rPr lang="en-US" b="1" dirty="0"/>
              <a:t> </a:t>
            </a:r>
            <a:r>
              <a:rPr lang="en-US" dirty="0"/>
              <a:t>Bubble sort is the simplest algorithm of all. It </a:t>
            </a:r>
            <a:r>
              <a:rPr lang="en-US" b="1" dirty="0"/>
              <a:t>begins by comparing every pair of adjacent elements of an array and checks if the first element is greater than the second</a:t>
            </a:r>
            <a:r>
              <a:rPr lang="en-US" dirty="0"/>
              <a:t>. </a:t>
            </a:r>
            <a:endParaRPr lang="en-US" dirty="0" smtClean="0"/>
          </a:p>
          <a:p>
            <a:pPr>
              <a:buFont typeface="Wingdings" panose="05000000000000000000" pitchFamily="2" charset="2"/>
              <a:buChar char="Ø"/>
            </a:pPr>
            <a:r>
              <a:rPr lang="en-US" dirty="0" smtClean="0"/>
              <a:t>If </a:t>
            </a:r>
            <a:r>
              <a:rPr lang="en-US" dirty="0"/>
              <a:t>so, then the two elements must be swapped. Else they need not be swapped and moves on to the next element. This process goes on until the last and second last element is compared.</a:t>
            </a:r>
            <a:endParaRPr lang="en-US" b="1" dirty="0"/>
          </a:p>
          <a:p>
            <a:pPr marL="0" indent="0">
              <a:buNone/>
            </a:pPr>
            <a:endParaRPr lang="en-US" dirty="0"/>
          </a:p>
        </p:txBody>
      </p:sp>
    </p:spTree>
    <p:extLst>
      <p:ext uri="{BB962C8B-B14F-4D97-AF65-F5344CB8AC3E}">
        <p14:creationId xmlns:p14="http://schemas.microsoft.com/office/powerpoint/2010/main" xmlns="" val="32320378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5836" y="341832"/>
            <a:ext cx="10917964" cy="5835131"/>
          </a:xfrm>
        </p:spPr>
        <p:txBody>
          <a:bodyPr/>
          <a:lstStyle/>
          <a:p>
            <a:pPr marL="0" indent="0">
              <a:buNone/>
            </a:pPr>
            <a:r>
              <a:rPr lang="en-US" dirty="0" smtClean="0"/>
              <a:t>Examples of counting sort:</a:t>
            </a:r>
          </a:p>
          <a:p>
            <a:pPr marL="0" indent="0">
              <a:buNone/>
            </a:pPr>
            <a:endParaRPr lang="en-US" dirty="0"/>
          </a:p>
          <a:p>
            <a:pPr marL="0" indent="0">
              <a:buNone/>
            </a:pPr>
            <a:r>
              <a:rPr lang="en-US" dirty="0" smtClean="0"/>
              <a:t>1</a:t>
            </a:r>
            <a:r>
              <a:rPr lang="en-US" dirty="0"/>
              <a:t>) </a:t>
            </a:r>
            <a:r>
              <a:rPr lang="en-US" dirty="0" smtClean="0"/>
              <a:t>4,2,3,2,8,3,1</a:t>
            </a:r>
          </a:p>
          <a:p>
            <a:pPr marL="0" indent="0">
              <a:buNone/>
            </a:pPr>
            <a:r>
              <a:rPr lang="en-US" dirty="0"/>
              <a:t>2) 5,6,4,5,0,1,3,5</a:t>
            </a:r>
            <a:endParaRPr lang="en-US" dirty="0" smtClean="0"/>
          </a:p>
          <a:p>
            <a:pPr marL="0" indent="0">
              <a:buNone/>
            </a:pPr>
            <a:r>
              <a:rPr lang="en-US" dirty="0"/>
              <a:t>3) </a:t>
            </a:r>
            <a:r>
              <a:rPr lang="en-US" dirty="0" smtClean="0"/>
              <a:t>9,6,4,3,8,3,6,9</a:t>
            </a:r>
          </a:p>
          <a:p>
            <a:pPr marL="0" indent="0">
              <a:buNone/>
            </a:pPr>
            <a:r>
              <a:rPr lang="en-US" dirty="0" smtClean="0"/>
              <a:t>4) 2,5,6,2,3,10,3,6,7,8</a:t>
            </a:r>
          </a:p>
          <a:p>
            <a:pPr marL="0" indent="0">
              <a:buNone/>
            </a:pPr>
            <a:endParaRPr lang="en-US" dirty="0"/>
          </a:p>
        </p:txBody>
      </p:sp>
    </p:spTree>
    <p:extLst>
      <p:ext uri="{BB962C8B-B14F-4D97-AF65-F5344CB8AC3E}">
        <p14:creationId xmlns:p14="http://schemas.microsoft.com/office/powerpoint/2010/main" xmlns="" val="31319407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8744" y="376015"/>
            <a:ext cx="10935056" cy="5800947"/>
          </a:xfrm>
        </p:spPr>
        <p:txBody>
          <a:bodyPr/>
          <a:lstStyle/>
          <a:p>
            <a:pPr marL="0" indent="0">
              <a:buNone/>
            </a:pPr>
            <a:r>
              <a:rPr lang="en-US" dirty="0" smtClean="0"/>
              <a:t>Exercise problems:</a:t>
            </a:r>
          </a:p>
          <a:p>
            <a:pPr marL="0" indent="0">
              <a:buNone/>
            </a:pPr>
            <a:endParaRPr lang="en-US" dirty="0"/>
          </a:p>
          <a:p>
            <a:pPr marL="0" indent="0">
              <a:buNone/>
            </a:pPr>
            <a:r>
              <a:rPr lang="en-US" dirty="0" smtClean="0"/>
              <a:t>1) 1,0,3,1,3,1</a:t>
            </a:r>
          </a:p>
          <a:p>
            <a:pPr marL="0" indent="0">
              <a:buNone/>
            </a:pPr>
            <a:r>
              <a:rPr lang="en-US" dirty="0" smtClean="0"/>
              <a:t>2) 4,1,7,2,1,5,2</a:t>
            </a:r>
          </a:p>
          <a:p>
            <a:pPr marL="0" indent="0">
              <a:buNone/>
            </a:pPr>
            <a:r>
              <a:rPr lang="en-US" dirty="0" smtClean="0"/>
              <a:t>3) 4,3,0,2,1,7,5,4</a:t>
            </a:r>
          </a:p>
          <a:p>
            <a:pPr marL="0" indent="0">
              <a:buNone/>
            </a:pPr>
            <a:r>
              <a:rPr lang="en-US" dirty="0" smtClean="0"/>
              <a:t>4) 5,6,8,7,9,0,1,4,3,6,3,7,6</a:t>
            </a:r>
          </a:p>
          <a:p>
            <a:pPr marL="0" indent="0">
              <a:buNone/>
            </a:pPr>
            <a:r>
              <a:rPr lang="en-US" dirty="0" smtClean="0"/>
              <a:t>5)  3,6,4,1,3,4,1,4,</a:t>
            </a:r>
            <a:endParaRPr lang="en-US" dirty="0"/>
          </a:p>
        </p:txBody>
      </p:sp>
    </p:spTree>
    <p:extLst>
      <p:ext uri="{BB962C8B-B14F-4D97-AF65-F5344CB8AC3E}">
        <p14:creationId xmlns:p14="http://schemas.microsoft.com/office/powerpoint/2010/main" xmlns="" val="35598256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740" y="239282"/>
            <a:ext cx="11029060" cy="5937681"/>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a:t>	</a:t>
            </a:r>
            <a:r>
              <a:rPr lang="en-US" dirty="0" smtClean="0"/>
              <a:t>		Fig: Example of counting sort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64389" y="602478"/>
            <a:ext cx="6762750" cy="4114800"/>
          </a:xfrm>
          <a:prstGeom prst="rect">
            <a:avLst/>
          </a:prstGeom>
        </p:spPr>
      </p:pic>
    </p:spTree>
    <p:extLst>
      <p:ext uri="{BB962C8B-B14F-4D97-AF65-F5344CB8AC3E}">
        <p14:creationId xmlns:p14="http://schemas.microsoft.com/office/powerpoint/2010/main" xmlns="" val="34494760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1832" y="256374"/>
            <a:ext cx="11011968" cy="5920589"/>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Fig</a:t>
            </a:r>
            <a:r>
              <a:rPr lang="en-US" dirty="0"/>
              <a:t>: Example of counting sort</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26372" y="341831"/>
            <a:ext cx="7671452" cy="4692871"/>
          </a:xfrm>
          <a:prstGeom prst="rect">
            <a:avLst/>
          </a:prstGeom>
        </p:spPr>
      </p:pic>
    </p:spTree>
    <p:extLst>
      <p:ext uri="{BB962C8B-B14F-4D97-AF65-F5344CB8AC3E}">
        <p14:creationId xmlns:p14="http://schemas.microsoft.com/office/powerpoint/2010/main" xmlns="" val="16812277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1192" y="289711"/>
            <a:ext cx="10982608" cy="5887252"/>
          </a:xfrm>
        </p:spPr>
        <p:txBody>
          <a:bodyPr/>
          <a:lstStyle/>
          <a:p>
            <a:pPr marL="0" indent="0">
              <a:buNone/>
            </a:pPr>
            <a:r>
              <a:rPr lang="en-US" b="1" dirty="0" smtClean="0"/>
              <a:t>Radix sort:</a:t>
            </a:r>
          </a:p>
          <a:p>
            <a:pPr marL="0" indent="0">
              <a:buNone/>
            </a:pPr>
            <a:endParaRPr lang="en-US" dirty="0" smtClean="0"/>
          </a:p>
          <a:p>
            <a:pPr>
              <a:buFont typeface="Wingdings" panose="05000000000000000000" pitchFamily="2" charset="2"/>
              <a:buChar char="Ø"/>
            </a:pPr>
            <a:r>
              <a:rPr lang="en-US" dirty="0" smtClean="0"/>
              <a:t> Radix sort is a linear sorting algorithm for integers and uses the concept of sorting names in alphabetical order. </a:t>
            </a:r>
          </a:p>
          <a:p>
            <a:pPr marL="0" indent="0">
              <a:buNone/>
            </a:pPr>
            <a:endParaRPr lang="en-US" dirty="0" smtClean="0"/>
          </a:p>
          <a:p>
            <a:pPr>
              <a:buFont typeface="Wingdings" panose="05000000000000000000" pitchFamily="2" charset="2"/>
              <a:buChar char="Ø"/>
            </a:pPr>
            <a:r>
              <a:rPr lang="en-US" dirty="0" smtClean="0"/>
              <a:t>When we have a list of sorted names, the radix is 26(or 26 buckets) because there are 26 letters in the English alphabet .So radix sort is also known as bucket sort.</a:t>
            </a:r>
          </a:p>
          <a:p>
            <a:pPr marL="0" indent="0">
              <a:buNone/>
            </a:pPr>
            <a:endParaRPr lang="en-US" dirty="0" smtClean="0"/>
          </a:p>
          <a:p>
            <a:pPr>
              <a:buFont typeface="Wingdings" panose="05000000000000000000" pitchFamily="2" charset="2"/>
              <a:buChar char="Ø"/>
            </a:pPr>
            <a:r>
              <a:rPr lang="en-US" dirty="0" smtClean="0"/>
              <a:t>Observe the words are first sorted according to the first letter of the name. That is,26 classes are used to arrange names, where the first class stores the names that begin with A,the second class contains the names with B, and so on..</a:t>
            </a:r>
          </a:p>
          <a:p>
            <a:pPr marL="0" indent="0">
              <a:buNone/>
            </a:pPr>
            <a:endParaRPr lang="en-US" dirty="0"/>
          </a:p>
        </p:txBody>
      </p:sp>
    </p:spTree>
    <p:extLst>
      <p:ext uri="{BB962C8B-B14F-4D97-AF65-F5344CB8AC3E}">
        <p14:creationId xmlns:p14="http://schemas.microsoft.com/office/powerpoint/2010/main" xmlns="" val="33477197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459" y="307818"/>
            <a:ext cx="10937341" cy="5869145"/>
          </a:xfrm>
        </p:spPr>
        <p:txBody>
          <a:bodyPr/>
          <a:lstStyle/>
          <a:p>
            <a:pPr>
              <a:buFont typeface="Wingdings" panose="05000000000000000000" pitchFamily="2" charset="2"/>
              <a:buChar char="Ø"/>
            </a:pPr>
            <a:r>
              <a:rPr lang="en-US" dirty="0" smtClean="0"/>
              <a:t> During the second pass, names are grouped according to the second letter. After the second pass, names are sorted on the first two letters. This process is continued till the n </a:t>
            </a:r>
            <a:r>
              <a:rPr lang="en-US" dirty="0" err="1" smtClean="0"/>
              <a:t>th</a:t>
            </a:r>
            <a:r>
              <a:rPr lang="en-US" dirty="0" smtClean="0"/>
              <a:t> pass, where n is the length of the name with maximum number of letters.</a:t>
            </a:r>
          </a:p>
          <a:p>
            <a:pPr>
              <a:buFont typeface="Wingdings" panose="05000000000000000000" pitchFamily="2" charset="2"/>
              <a:buChar char="Ø"/>
            </a:pPr>
            <a:r>
              <a:rPr lang="en-US" dirty="0"/>
              <a:t> </a:t>
            </a:r>
            <a:r>
              <a:rPr lang="en-US" dirty="0" smtClean="0"/>
              <a:t>After every pass, all the names are collected in order of buckets. That is, first pick up the names in the first bucket that contains the names beginning with A. In the second pass, collect the names from the second bucket, and so on.</a:t>
            </a:r>
          </a:p>
          <a:p>
            <a:pPr>
              <a:buFont typeface="Wingdings" panose="05000000000000000000" pitchFamily="2" charset="2"/>
              <a:buChar char="Ø"/>
            </a:pPr>
            <a:r>
              <a:rPr lang="en-US" dirty="0"/>
              <a:t> </a:t>
            </a:r>
            <a:r>
              <a:rPr lang="en-US" dirty="0" smtClean="0"/>
              <a:t>When radix sort is used on integers, sorting is done each of the digits in the number. The sorting procedure proceeds by sorting the least significant to the most significant digit. While sorting the numbers, we have ten buckets, each for one digit(0,1,2,…..9) and the no of passes will depend on the length of the number having maximum no of digits.</a:t>
            </a:r>
            <a:endParaRPr lang="en-US" dirty="0"/>
          </a:p>
        </p:txBody>
      </p:sp>
    </p:spTree>
    <p:extLst>
      <p:ext uri="{BB962C8B-B14F-4D97-AF65-F5344CB8AC3E}">
        <p14:creationId xmlns:p14="http://schemas.microsoft.com/office/powerpoint/2010/main" xmlns="" val="8299975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9711" y="126749"/>
            <a:ext cx="11064089" cy="6050214"/>
          </a:xfrm>
        </p:spPr>
        <p:txBody>
          <a:bodyPr/>
          <a:lstStyle/>
          <a:p>
            <a:pPr marL="0" indent="0">
              <a:buNone/>
            </a:pPr>
            <a:r>
              <a:rPr lang="en-US" dirty="0" smtClean="0"/>
              <a:t>Example problems:</a:t>
            </a:r>
          </a:p>
          <a:p>
            <a:pPr marL="0" indent="0">
              <a:buNone/>
            </a:pPr>
            <a:endParaRPr lang="en-US" dirty="0" smtClean="0"/>
          </a:p>
          <a:p>
            <a:pPr marL="514350" indent="-514350">
              <a:buFont typeface="Arial" panose="020B0604020202020204" pitchFamily="34" charset="0"/>
              <a:buAutoNum type="arabicParenR"/>
            </a:pPr>
            <a:r>
              <a:rPr lang="en-US" dirty="0" smtClean="0"/>
              <a:t> 5,2,7,8,1,3,4</a:t>
            </a:r>
          </a:p>
          <a:p>
            <a:pPr marL="514350" indent="-514350">
              <a:buAutoNum type="arabicParenR"/>
            </a:pPr>
            <a:r>
              <a:rPr lang="en-US" dirty="0" smtClean="0"/>
              <a:t>345,654,924,123,567,472,555,808,911</a:t>
            </a:r>
          </a:p>
          <a:p>
            <a:pPr marL="514350" indent="-514350">
              <a:buAutoNum type="arabicParenR"/>
            </a:pPr>
            <a:r>
              <a:rPr lang="en-US" dirty="0"/>
              <a:t> </a:t>
            </a:r>
            <a:r>
              <a:rPr lang="en-US" dirty="0" smtClean="0"/>
              <a:t>10,15,1,60,5,100,25,50</a:t>
            </a:r>
          </a:p>
          <a:p>
            <a:pPr marL="0" indent="0">
              <a:buNone/>
            </a:pPr>
            <a:endParaRPr lang="en-US" dirty="0"/>
          </a:p>
        </p:txBody>
      </p:sp>
    </p:spTree>
    <p:extLst>
      <p:ext uri="{BB962C8B-B14F-4D97-AF65-F5344CB8AC3E}">
        <p14:creationId xmlns:p14="http://schemas.microsoft.com/office/powerpoint/2010/main" xmlns="" val="14832102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6337" y="199176"/>
            <a:ext cx="11127463" cy="5977787"/>
          </a:xfrm>
        </p:spPr>
        <p:txBody>
          <a:bodyPr/>
          <a:lstStyle/>
          <a:p>
            <a:pPr marL="0" indent="0">
              <a:buNone/>
            </a:pPr>
            <a:r>
              <a:rPr lang="en-US" dirty="0" smtClean="0"/>
              <a:t>Exercise problems:</a:t>
            </a:r>
          </a:p>
          <a:p>
            <a:pPr marL="0" indent="0">
              <a:buNone/>
            </a:pPr>
            <a:endParaRPr lang="en-US" dirty="0"/>
          </a:p>
          <a:p>
            <a:pPr marL="514350" indent="-514350">
              <a:buFont typeface="Arial" panose="020B0604020202020204" pitchFamily="34" charset="0"/>
              <a:buAutoNum type="arabicParenR"/>
            </a:pPr>
            <a:r>
              <a:rPr lang="en-US" dirty="0" smtClean="0"/>
              <a:t>5,209,10,19,44,52</a:t>
            </a:r>
          </a:p>
          <a:p>
            <a:pPr marL="514350" indent="-514350">
              <a:buAutoNum type="arabicParenR"/>
            </a:pPr>
            <a:r>
              <a:rPr lang="en-US" dirty="0" smtClean="0"/>
              <a:t>101,1,20,50,9,98,27,153,35,899</a:t>
            </a:r>
          </a:p>
          <a:p>
            <a:pPr marL="514350" indent="-514350">
              <a:buAutoNum type="arabicParenR"/>
            </a:pPr>
            <a:r>
              <a:rPr lang="en-US" dirty="0"/>
              <a:t> </a:t>
            </a:r>
            <a:r>
              <a:rPr lang="en-US" dirty="0" smtClean="0"/>
              <a:t>80,406,21,655,56,4,8,91,87</a:t>
            </a:r>
          </a:p>
          <a:p>
            <a:pPr marL="514350" indent="-514350">
              <a:buAutoNum type="arabicParenR"/>
            </a:pPr>
            <a:r>
              <a:rPr lang="en-US" dirty="0"/>
              <a:t> </a:t>
            </a:r>
            <a:r>
              <a:rPr lang="en-US" dirty="0" smtClean="0"/>
              <a:t>329,457,639,129,90,5,99,108,467</a:t>
            </a:r>
          </a:p>
          <a:p>
            <a:pPr marL="514350" indent="-514350">
              <a:buAutoNum type="arabicParenR"/>
            </a:pPr>
            <a:r>
              <a:rPr lang="en-US" dirty="0"/>
              <a:t> </a:t>
            </a:r>
            <a:r>
              <a:rPr lang="en-US" dirty="0" smtClean="0"/>
              <a:t>786,340,43,125,9,234,45,7,10,39</a:t>
            </a:r>
          </a:p>
          <a:p>
            <a:pPr marL="0" indent="0">
              <a:buNone/>
            </a:pPr>
            <a:r>
              <a:rPr lang="en-US" dirty="0"/>
              <a:t> </a:t>
            </a:r>
          </a:p>
        </p:txBody>
      </p:sp>
    </p:spTree>
    <p:extLst>
      <p:ext uri="{BB962C8B-B14F-4D97-AF65-F5344CB8AC3E}">
        <p14:creationId xmlns:p14="http://schemas.microsoft.com/office/powerpoint/2010/main" xmlns="" val="30910458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378" y="333286"/>
            <a:ext cx="10858144" cy="5835132"/>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Fig: Example of radix/bucket sort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98063" y="598739"/>
            <a:ext cx="8443245" cy="4428197"/>
          </a:xfrm>
          <a:prstGeom prst="rect">
            <a:avLst/>
          </a:prstGeom>
        </p:spPr>
      </p:pic>
    </p:spTree>
    <p:extLst>
      <p:ext uri="{BB962C8B-B14F-4D97-AF65-F5344CB8AC3E}">
        <p14:creationId xmlns:p14="http://schemas.microsoft.com/office/powerpoint/2010/main" xmlns="" val="179247948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3107" y="213645"/>
            <a:ext cx="10960693" cy="5963318"/>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a:t>	</a:t>
            </a:r>
            <a:r>
              <a:rPr lang="en-US" dirty="0" smtClean="0"/>
              <a:t>		Fig: Example of radix sort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16052" y="307649"/>
            <a:ext cx="8690122" cy="4888194"/>
          </a:xfrm>
          <a:prstGeom prst="rect">
            <a:avLst/>
          </a:prstGeom>
        </p:spPr>
      </p:pic>
    </p:spTree>
    <p:extLst>
      <p:ext uri="{BB962C8B-B14F-4D97-AF65-F5344CB8AC3E}">
        <p14:creationId xmlns:p14="http://schemas.microsoft.com/office/powerpoint/2010/main" xmlns="" val="28161658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3085" y="226337"/>
            <a:ext cx="11000715" cy="5950626"/>
          </a:xfrm>
        </p:spPr>
        <p:txBody>
          <a:bodyPr/>
          <a:lstStyle/>
          <a:p>
            <a:pPr marL="0" indent="0">
              <a:buNone/>
            </a:pPr>
            <a:endParaRPr lang="en-US" b="1" dirty="0" smtClean="0"/>
          </a:p>
          <a:p>
            <a:pPr marL="0" indent="0">
              <a:buNone/>
            </a:pPr>
            <a:r>
              <a:rPr lang="en-US" b="1" dirty="0" smtClean="0"/>
              <a:t>Bubble sort examples:</a:t>
            </a:r>
          </a:p>
          <a:p>
            <a:pPr marL="0" indent="0">
              <a:buNone/>
            </a:pPr>
            <a:endParaRPr lang="en-US" dirty="0"/>
          </a:p>
          <a:p>
            <a:pPr marL="514350" indent="-514350">
              <a:buAutoNum type="arabicPeriod"/>
            </a:pPr>
            <a:r>
              <a:rPr lang="en-US" dirty="0" smtClean="0"/>
              <a:t>4,9,5,1,0</a:t>
            </a:r>
          </a:p>
          <a:p>
            <a:pPr marL="514350" indent="-514350">
              <a:buAutoNum type="arabicPeriod"/>
            </a:pPr>
            <a:r>
              <a:rPr lang="en-US" dirty="0" smtClean="0"/>
              <a:t>14,33,27,35,10</a:t>
            </a:r>
          </a:p>
          <a:p>
            <a:pPr marL="514350" indent="-514350">
              <a:buAutoNum type="arabicPeriod"/>
            </a:pPr>
            <a:r>
              <a:rPr lang="en-US" dirty="0" smtClean="0"/>
              <a:t>5,1,6,2,4,3</a:t>
            </a:r>
          </a:p>
          <a:p>
            <a:pPr marL="514350" indent="-514350">
              <a:buAutoNum type="arabicPeriod"/>
            </a:pPr>
            <a:r>
              <a:rPr lang="en-US" dirty="0"/>
              <a:t> </a:t>
            </a:r>
            <a:r>
              <a:rPr lang="en-US" dirty="0" smtClean="0"/>
              <a:t>3,60,35,2,45,320,5</a:t>
            </a:r>
            <a:endParaRPr lang="en-US" dirty="0"/>
          </a:p>
        </p:txBody>
      </p:sp>
    </p:spTree>
    <p:extLst>
      <p:ext uri="{BB962C8B-B14F-4D97-AF65-F5344CB8AC3E}">
        <p14:creationId xmlns:p14="http://schemas.microsoft.com/office/powerpoint/2010/main" xmlns="" val="39787436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0246" y="289711"/>
            <a:ext cx="10973554" cy="5887252"/>
          </a:xfrm>
        </p:spPr>
        <p:txBody>
          <a:bodyPr>
            <a:normAutofit fontScale="85000" lnSpcReduction="20000"/>
          </a:bodyPr>
          <a:lstStyle/>
          <a:p>
            <a:pPr marL="0" indent="0">
              <a:buNone/>
            </a:pPr>
            <a:endParaRPr lang="en-US" b="1" dirty="0" smtClean="0"/>
          </a:p>
          <a:p>
            <a:pPr marL="0" indent="0">
              <a:buNone/>
            </a:pPr>
            <a:r>
              <a:rPr lang="en-US" b="1" dirty="0" smtClean="0"/>
              <a:t>Advantages:</a:t>
            </a:r>
            <a:endParaRPr lang="en-US" b="1" dirty="0"/>
          </a:p>
          <a:p>
            <a:pPr marL="0" indent="0">
              <a:buNone/>
            </a:pPr>
            <a:endParaRPr lang="en-US" dirty="0"/>
          </a:p>
          <a:p>
            <a:pPr>
              <a:buFont typeface="Wingdings" panose="05000000000000000000" pitchFamily="2" charset="2"/>
              <a:buChar char="Ø"/>
            </a:pPr>
            <a:r>
              <a:rPr lang="en-US" dirty="0" smtClean="0"/>
              <a:t> Radix </a:t>
            </a:r>
            <a:r>
              <a:rPr lang="en-US" dirty="0"/>
              <a:t>sort algorithm is well known for its fastest sorting algorithm for numbers and even for strings of letters. </a:t>
            </a:r>
            <a:endParaRPr lang="en-US" dirty="0" smtClean="0"/>
          </a:p>
          <a:p>
            <a:pPr>
              <a:buFont typeface="Wingdings" panose="05000000000000000000" pitchFamily="2" charset="2"/>
              <a:buChar char="Ø"/>
            </a:pPr>
            <a:r>
              <a:rPr lang="en-US" dirty="0" smtClean="0"/>
              <a:t>Radix </a:t>
            </a:r>
            <a:r>
              <a:rPr lang="en-US" dirty="0"/>
              <a:t>sort algorithm is the most efficient algorithm for elements which are arranged in descending order in an array.</a:t>
            </a:r>
          </a:p>
          <a:p>
            <a:pPr marL="0" indent="0">
              <a:buNone/>
            </a:pPr>
            <a:endParaRPr lang="en-US" dirty="0"/>
          </a:p>
          <a:p>
            <a:pPr marL="0" indent="0">
              <a:buNone/>
            </a:pPr>
            <a:r>
              <a:rPr lang="en-US" b="1" dirty="0"/>
              <a:t>Disadvantages:</a:t>
            </a:r>
          </a:p>
          <a:p>
            <a:pPr marL="0" indent="0">
              <a:buNone/>
            </a:pPr>
            <a:endParaRPr lang="en-US" dirty="0" smtClean="0"/>
          </a:p>
          <a:p>
            <a:pPr>
              <a:buFont typeface="Wingdings" panose="05000000000000000000" pitchFamily="2" charset="2"/>
              <a:buChar char="Ø"/>
            </a:pPr>
            <a:r>
              <a:rPr lang="en-US" dirty="0" smtClean="0"/>
              <a:t>The </a:t>
            </a:r>
            <a:r>
              <a:rPr lang="en-US" dirty="0"/>
              <a:t>speed of Radix Sort largely depends on the inner basic operations, and if the operations are not efficient enough, Radix Sort can be slower than some other algorithms such as Quick Sort and Merge Sort.</a:t>
            </a:r>
          </a:p>
          <a:p>
            <a:pPr marL="0" indent="0">
              <a:buNone/>
            </a:pPr>
            <a:endParaRPr lang="en-US" dirty="0"/>
          </a:p>
          <a:p>
            <a:pPr>
              <a:buFont typeface="Wingdings" panose="05000000000000000000" pitchFamily="2" charset="2"/>
              <a:buChar char="Ø"/>
            </a:pPr>
            <a:r>
              <a:rPr lang="en-US" dirty="0" smtClean="0"/>
              <a:t> Radix </a:t>
            </a:r>
            <a:r>
              <a:rPr lang="en-US" dirty="0"/>
              <a:t>sort is not good with different kind of data, but when you want to sort unsigned </a:t>
            </a:r>
            <a:r>
              <a:rPr lang="en-US" dirty="0" err="1"/>
              <a:t>int</a:t>
            </a:r>
            <a:r>
              <a:rPr lang="en-US" dirty="0"/>
              <a:t> and you want are doing the sort on a multi-core processor like GPU, radix sort is faster.</a:t>
            </a:r>
          </a:p>
        </p:txBody>
      </p:sp>
    </p:spTree>
    <p:extLst>
      <p:ext uri="{BB962C8B-B14F-4D97-AF65-F5344CB8AC3E}">
        <p14:creationId xmlns:p14="http://schemas.microsoft.com/office/powerpoint/2010/main" xmlns="" val="233485937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3286" y="170916"/>
            <a:ext cx="11020514" cy="6006047"/>
          </a:xfrm>
        </p:spPr>
        <p:txBody>
          <a:bodyPr/>
          <a:lstStyle/>
          <a:p>
            <a:pPr marL="0" indent="0">
              <a:buNone/>
            </a:pPr>
            <a:r>
              <a:rPr lang="en-US" b="1" dirty="0" smtClean="0"/>
              <a:t>Shell sort:</a:t>
            </a:r>
          </a:p>
          <a:p>
            <a:pPr marL="0" indent="0">
              <a:buNone/>
            </a:pPr>
            <a:endParaRPr lang="en-US" dirty="0" smtClean="0"/>
          </a:p>
          <a:p>
            <a:pPr>
              <a:buFont typeface="Wingdings" panose="05000000000000000000" pitchFamily="2" charset="2"/>
              <a:buChar char="Ø"/>
            </a:pPr>
            <a:r>
              <a:rPr lang="en-US" dirty="0" smtClean="0"/>
              <a:t> Shell sort, invented by Donald shell in 1959, is a sorting algorithm that is a generalization of insertion sort. While discussing insertion sort we have observed two things:</a:t>
            </a:r>
          </a:p>
          <a:p>
            <a:pPr marL="0" indent="0">
              <a:buNone/>
            </a:pPr>
            <a:r>
              <a:rPr lang="en-US" dirty="0"/>
              <a:t> </a:t>
            </a:r>
            <a:r>
              <a:rPr lang="en-US" dirty="0" smtClean="0"/>
              <a:t>         </a:t>
            </a:r>
            <a:r>
              <a:rPr lang="en-US" dirty="0" err="1" smtClean="0"/>
              <a:t>i</a:t>
            </a:r>
            <a:r>
              <a:rPr lang="en-US" dirty="0" smtClean="0"/>
              <a:t>) First, insertion sort works well when the input data is ‘almost sorted’.</a:t>
            </a:r>
          </a:p>
          <a:p>
            <a:pPr marL="0" indent="0">
              <a:buNone/>
            </a:pPr>
            <a:r>
              <a:rPr lang="en-US" dirty="0"/>
              <a:t> </a:t>
            </a:r>
            <a:r>
              <a:rPr lang="en-US" dirty="0" smtClean="0"/>
              <a:t>       ii) Second, insertion sort is quite inefficient to use as it moves the values just one position at a time. </a:t>
            </a:r>
            <a:endParaRPr lang="en-US" dirty="0"/>
          </a:p>
        </p:txBody>
      </p:sp>
    </p:spTree>
    <p:extLst>
      <p:ext uri="{BB962C8B-B14F-4D97-AF65-F5344CB8AC3E}">
        <p14:creationId xmlns:p14="http://schemas.microsoft.com/office/powerpoint/2010/main" xmlns="" val="420082533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9660" y="376015"/>
            <a:ext cx="10764140" cy="5800948"/>
          </a:xfrm>
        </p:spPr>
        <p:txBody>
          <a:bodyPr>
            <a:normAutofit/>
          </a:bodyPr>
          <a:lstStyle/>
          <a:p>
            <a:pPr marL="0" indent="0">
              <a:buNone/>
            </a:pPr>
            <a:endParaRPr lang="en-US" dirty="0" smtClean="0"/>
          </a:p>
          <a:p>
            <a:pPr>
              <a:buFont typeface="Wingdings" panose="05000000000000000000" pitchFamily="2" charset="2"/>
              <a:buChar char="Ø"/>
            </a:pPr>
            <a:r>
              <a:rPr lang="en-US" dirty="0" smtClean="0"/>
              <a:t> </a:t>
            </a:r>
            <a:r>
              <a:rPr lang="en-US" dirty="0"/>
              <a:t>Shell sort is an algorithm that first sorts the elements far apart from each other and successively reduces the </a:t>
            </a:r>
            <a:r>
              <a:rPr lang="en-US" dirty="0" smtClean="0"/>
              <a:t>interval/gap </a:t>
            </a:r>
            <a:r>
              <a:rPr lang="en-US" dirty="0"/>
              <a:t>between the elements to be sorted</a:t>
            </a:r>
            <a:r>
              <a:rPr lang="en-US" dirty="0" smtClean="0"/>
              <a:t>.</a:t>
            </a:r>
          </a:p>
          <a:p>
            <a:pPr>
              <a:buFont typeface="Wingdings" panose="05000000000000000000" pitchFamily="2" charset="2"/>
              <a:buChar char="Ø"/>
            </a:pPr>
            <a:r>
              <a:rPr lang="en-US" dirty="0" smtClean="0"/>
              <a:t> </a:t>
            </a:r>
            <a:r>
              <a:rPr lang="en-US" dirty="0"/>
              <a:t>It is a generalized version of insertion sort</a:t>
            </a:r>
            <a:r>
              <a:rPr lang="en-US" dirty="0" smtClean="0"/>
              <a:t>.</a:t>
            </a:r>
          </a:p>
          <a:p>
            <a:pPr>
              <a:buFont typeface="Wingdings" panose="05000000000000000000" pitchFamily="2" charset="2"/>
              <a:buChar char="Ø"/>
            </a:pPr>
            <a:r>
              <a:rPr lang="en-US" dirty="0"/>
              <a:t> In shell sort, elements at a specific interval are sorted. The </a:t>
            </a:r>
            <a:r>
              <a:rPr lang="en-US" dirty="0" smtClean="0"/>
              <a:t>interval/gap </a:t>
            </a:r>
            <a:r>
              <a:rPr lang="en-US" dirty="0"/>
              <a:t>between the elements is gradually decreased based on the sequence used</a:t>
            </a:r>
            <a:r>
              <a:rPr lang="en-US" dirty="0" smtClean="0"/>
              <a:t>.</a:t>
            </a:r>
          </a:p>
          <a:p>
            <a:pPr>
              <a:buFont typeface="Wingdings" panose="05000000000000000000" pitchFamily="2" charset="2"/>
              <a:buChar char="Ø"/>
            </a:pPr>
            <a:r>
              <a:rPr lang="en-US" dirty="0" smtClean="0"/>
              <a:t> </a:t>
            </a:r>
            <a:r>
              <a:rPr lang="en-US" dirty="0"/>
              <a:t>T</a:t>
            </a:r>
            <a:r>
              <a:rPr lang="en-US" dirty="0" smtClean="0"/>
              <a:t>he </a:t>
            </a:r>
            <a:r>
              <a:rPr lang="en-US" dirty="0"/>
              <a:t>performance of the shell sort depends on the type of sequence used for a given input array</a:t>
            </a:r>
            <a:r>
              <a:rPr lang="en-US" dirty="0" smtClean="0"/>
              <a:t>. </a:t>
            </a:r>
          </a:p>
          <a:p>
            <a:pPr marL="0" indent="0">
              <a:buNone/>
            </a:pPr>
            <a:r>
              <a:rPr lang="en-US" b="1" dirty="0" smtClean="0"/>
              <a:t>Important point/formula is:</a:t>
            </a:r>
          </a:p>
          <a:p>
            <a:pPr marL="0" indent="0">
              <a:buNone/>
            </a:pPr>
            <a:r>
              <a:rPr lang="en-US" dirty="0"/>
              <a:t> </a:t>
            </a:r>
            <a:r>
              <a:rPr lang="en-US" dirty="0" smtClean="0"/>
              <a:t>                Interval/Gap=floor(N/2) where N= no. of elements in an array</a:t>
            </a:r>
          </a:p>
        </p:txBody>
      </p:sp>
    </p:spTree>
    <p:extLst>
      <p:ext uri="{BB962C8B-B14F-4D97-AF65-F5344CB8AC3E}">
        <p14:creationId xmlns:p14="http://schemas.microsoft.com/office/powerpoint/2010/main" xmlns="" val="10014799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3107" y="341832"/>
            <a:ext cx="10960693" cy="5835131"/>
          </a:xfrm>
        </p:spPr>
        <p:txBody>
          <a:bodyPr>
            <a:normAutofit fontScale="92500" lnSpcReduction="10000"/>
          </a:bodyPr>
          <a:lstStyle/>
          <a:p>
            <a:pPr marL="0" indent="0">
              <a:buNone/>
            </a:pPr>
            <a:r>
              <a:rPr lang="en-US" b="1" dirty="0"/>
              <a:t>How Shell Sort Works</a:t>
            </a:r>
            <a:r>
              <a:rPr lang="en-US" b="1" dirty="0" smtClean="0"/>
              <a:t>?</a:t>
            </a:r>
          </a:p>
          <a:p>
            <a:pPr marL="514350" indent="-514350">
              <a:buAutoNum type="arabicPeriod"/>
            </a:pPr>
            <a:r>
              <a:rPr lang="en-US" dirty="0" smtClean="0"/>
              <a:t>Suppose</a:t>
            </a:r>
            <a:r>
              <a:rPr lang="en-US" dirty="0"/>
              <a:t>, we need to sort the following array</a:t>
            </a:r>
            <a:r>
              <a:rPr lang="en-US" dirty="0" smtClean="0"/>
              <a:t>.</a:t>
            </a:r>
          </a:p>
          <a:p>
            <a:pPr marL="514350" indent="-514350">
              <a:buAutoNum type="arabicPeriod"/>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2. In the first pass, if the array size is N = 8 then, the elements lying at the interval/gap of N/2 = 4 are compared and swapped if they are not in order.</a:t>
            </a:r>
          </a:p>
          <a:p>
            <a:pPr marL="0" indent="0">
              <a:buNone/>
            </a:pPr>
            <a:r>
              <a:rPr lang="en-US" dirty="0" smtClean="0"/>
              <a:t>The 0th element is compared with the 4th element.</a:t>
            </a:r>
          </a:p>
          <a:p>
            <a:pPr marL="0" indent="0">
              <a:buNone/>
            </a:pPr>
            <a:r>
              <a:rPr lang="en-US" dirty="0" smtClean="0"/>
              <a:t>If the 0th element is greater than the 4th one then,</a:t>
            </a:r>
          </a:p>
          <a:p>
            <a:pPr marL="0" indent="0">
              <a:buNone/>
            </a:pPr>
            <a:r>
              <a:rPr lang="en-US" dirty="0" smtClean="0"/>
              <a:t> the 4th element is first stored in temp variable and the </a:t>
            </a:r>
          </a:p>
          <a:p>
            <a:pPr marL="0" indent="0">
              <a:buNone/>
            </a:pPr>
            <a:r>
              <a:rPr lang="en-US" dirty="0" smtClean="0"/>
              <a:t>0th element (</a:t>
            </a:r>
            <a:r>
              <a:rPr lang="en-US" dirty="0" err="1" smtClean="0"/>
              <a:t>ie</a:t>
            </a:r>
            <a:r>
              <a:rPr lang="en-US" dirty="0" smtClean="0"/>
              <a:t>. greater element) is stored in the 4th position and</a:t>
            </a:r>
          </a:p>
          <a:p>
            <a:pPr marL="0" indent="0">
              <a:buNone/>
            </a:pPr>
            <a:r>
              <a:rPr lang="en-US" dirty="0" smtClean="0"/>
              <a:t> the element stored in temp is stored in the 0th position.</a:t>
            </a: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28674" y="1456432"/>
            <a:ext cx="7264773" cy="1244664"/>
          </a:xfrm>
          <a:prstGeom prst="rect">
            <a:avLst/>
          </a:prstGeom>
        </p:spPr>
      </p:pic>
    </p:spTree>
    <p:extLst>
      <p:ext uri="{BB962C8B-B14F-4D97-AF65-F5344CB8AC3E}">
        <p14:creationId xmlns:p14="http://schemas.microsoft.com/office/powerpoint/2010/main" xmlns="" val="260136756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787267" y="777668"/>
            <a:ext cx="9508905" cy="4342302"/>
          </a:xfrm>
        </p:spPr>
      </p:pic>
    </p:spTree>
    <p:extLst>
      <p:ext uri="{BB962C8B-B14F-4D97-AF65-F5344CB8AC3E}">
        <p14:creationId xmlns:p14="http://schemas.microsoft.com/office/powerpoint/2010/main" xmlns="" val="22010504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4561" y="316194"/>
            <a:ext cx="10969239" cy="5860769"/>
          </a:xfrm>
        </p:spPr>
        <p:txBody>
          <a:bodyPr/>
          <a:lstStyle/>
          <a:p>
            <a:pPr marL="0" indent="0">
              <a:buNone/>
            </a:pPr>
            <a:r>
              <a:rPr lang="en-US" dirty="0" smtClean="0"/>
              <a:t> This </a:t>
            </a:r>
            <a:r>
              <a:rPr lang="en-US" dirty="0"/>
              <a:t>process goes on for all the remaining elements</a:t>
            </a:r>
            <a:r>
              <a:rPr lang="en-US" dirty="0" smtClean="0"/>
              <a:t>.</a:t>
            </a:r>
          </a:p>
          <a:p>
            <a:pPr marL="0" indent="0">
              <a:buNone/>
            </a:pPr>
            <a:endParaRPr lang="en-US" dirty="0" smtClean="0"/>
          </a:p>
          <a:p>
            <a:pPr marL="0" indent="0">
              <a:buNone/>
            </a:pPr>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9698" y="1219185"/>
            <a:ext cx="7933769" cy="4438473"/>
          </a:xfrm>
          <a:prstGeom prst="rect">
            <a:avLst/>
          </a:prstGeom>
        </p:spPr>
      </p:pic>
    </p:spTree>
    <p:extLst>
      <p:ext uri="{BB962C8B-B14F-4D97-AF65-F5344CB8AC3E}">
        <p14:creationId xmlns:p14="http://schemas.microsoft.com/office/powerpoint/2010/main" xmlns="" val="35657569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0557" y="299103"/>
            <a:ext cx="11063243" cy="5877860"/>
          </a:xfrm>
        </p:spPr>
        <p:txBody>
          <a:bodyPr/>
          <a:lstStyle/>
          <a:p>
            <a:pPr marL="0" indent="0">
              <a:buNone/>
            </a:pPr>
            <a:r>
              <a:rPr lang="en-US" dirty="0" smtClean="0"/>
              <a:t>3</a:t>
            </a:r>
            <a:r>
              <a:rPr lang="en-US" dirty="0"/>
              <a:t>. In the second </a:t>
            </a:r>
            <a:r>
              <a:rPr lang="en-US" dirty="0" smtClean="0"/>
              <a:t>pass, </a:t>
            </a:r>
            <a:r>
              <a:rPr lang="en-US" dirty="0"/>
              <a:t>an interval of N/4 = 8/4 = 2 is taken and again the elements lying at these intervals are sorted</a:t>
            </a:r>
            <a:r>
              <a:rPr lang="en-US" dirty="0" smtClean="0"/>
              <a:t>.</a:t>
            </a:r>
          </a:p>
          <a:p>
            <a:pPr marL="0" indent="0">
              <a:buNone/>
            </a:pPr>
            <a:endParaRPr lang="en-US" dirty="0"/>
          </a:p>
          <a:p>
            <a:pPr marL="0" indent="0">
              <a:buNone/>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73075" y="2204815"/>
            <a:ext cx="8698205" cy="2615544"/>
          </a:xfrm>
          <a:prstGeom prst="rect">
            <a:avLst/>
          </a:prstGeom>
        </p:spPr>
      </p:pic>
    </p:spTree>
    <p:extLst>
      <p:ext uri="{BB962C8B-B14F-4D97-AF65-F5344CB8AC3E}">
        <p14:creationId xmlns:p14="http://schemas.microsoft.com/office/powerpoint/2010/main" xmlns="" val="20691837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3286" y="384561"/>
            <a:ext cx="11020514" cy="5792402"/>
          </a:xfrm>
        </p:spPr>
        <p:txBody>
          <a:bodyPr/>
          <a:lstStyle/>
          <a:p>
            <a:pPr marL="0" indent="0">
              <a:buNone/>
            </a:pPr>
            <a:r>
              <a:rPr lang="en-US" dirty="0"/>
              <a:t>The elements at 4th and 2nd position are compared. The elements at 2nd and 0th position are also compared. All the elements in the array lying at the current </a:t>
            </a:r>
            <a:r>
              <a:rPr lang="en-US" dirty="0" smtClean="0"/>
              <a:t>interval </a:t>
            </a:r>
            <a:r>
              <a:rPr lang="en-US" dirty="0"/>
              <a:t>are compared</a:t>
            </a:r>
            <a:r>
              <a:rPr lang="en-US" dirty="0" smtClean="0"/>
              <a:t>.</a:t>
            </a:r>
          </a:p>
          <a:p>
            <a:pPr marL="0" indent="0">
              <a:buNone/>
            </a:pPr>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05202" y="2333002"/>
            <a:ext cx="8271909" cy="2487357"/>
          </a:xfrm>
          <a:prstGeom prst="rect">
            <a:avLst/>
          </a:prstGeom>
        </p:spPr>
      </p:pic>
    </p:spTree>
    <p:extLst>
      <p:ext uri="{BB962C8B-B14F-4D97-AF65-F5344CB8AC3E}">
        <p14:creationId xmlns:p14="http://schemas.microsoft.com/office/powerpoint/2010/main" xmlns="" val="287139337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1652" y="247828"/>
            <a:ext cx="10952148" cy="5929135"/>
          </a:xfrm>
        </p:spPr>
        <p:txBody>
          <a:bodyPr/>
          <a:lstStyle/>
          <a:p>
            <a:pPr marL="0" indent="0">
              <a:buNone/>
            </a:pPr>
            <a:r>
              <a:rPr lang="en-US" dirty="0"/>
              <a:t>4. The same process goes on for remaining </a:t>
            </a:r>
            <a:r>
              <a:rPr lang="en-US" dirty="0" smtClean="0"/>
              <a:t>elements</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463613" y="1396895"/>
            <a:ext cx="7264773" cy="4064209"/>
          </a:xfrm>
          <a:prstGeom prst="rect">
            <a:avLst/>
          </a:prstGeom>
        </p:spPr>
      </p:pic>
    </p:spTree>
    <p:extLst>
      <p:ext uri="{BB962C8B-B14F-4D97-AF65-F5344CB8AC3E}">
        <p14:creationId xmlns:p14="http://schemas.microsoft.com/office/powerpoint/2010/main" xmlns="" val="163581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923" y="213645"/>
            <a:ext cx="10994877" cy="5963318"/>
          </a:xfrm>
        </p:spPr>
        <p:txBody>
          <a:bodyPr/>
          <a:lstStyle/>
          <a:p>
            <a:pPr marL="0" indent="0">
              <a:buNone/>
            </a:pPr>
            <a:r>
              <a:rPr lang="en-US" dirty="0" smtClean="0"/>
              <a:t>5</a:t>
            </a:r>
            <a:r>
              <a:rPr lang="en-US" dirty="0"/>
              <a:t>. Finally, when the interval is N/8 = 8/8 =1 then the array elements lying at the interval of 1 are sorted. The array is now completely sorted</a:t>
            </a:r>
            <a:r>
              <a:rPr lang="en-US" dirty="0" smtClean="0"/>
              <a:t>.</a:t>
            </a:r>
          </a:p>
          <a:p>
            <a:pPr marL="0" indent="0">
              <a:buNone/>
            </a:pP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288504" y="1051687"/>
            <a:ext cx="4667630" cy="5630532"/>
          </a:xfrm>
          <a:prstGeom prst="rect">
            <a:avLst/>
          </a:prstGeom>
        </p:spPr>
      </p:pic>
    </p:spTree>
    <p:extLst>
      <p:ext uri="{BB962C8B-B14F-4D97-AF65-F5344CB8AC3E}">
        <p14:creationId xmlns:p14="http://schemas.microsoft.com/office/powerpoint/2010/main" xmlns="" val="27096162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4032" y="271604"/>
            <a:ext cx="11009768" cy="5905359"/>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263367" y="271604"/>
            <a:ext cx="8120958" cy="6090719"/>
          </a:xfrm>
          <a:prstGeom prst="rect">
            <a:avLst/>
          </a:prstGeom>
        </p:spPr>
      </p:pic>
    </p:spTree>
    <p:extLst>
      <p:ext uri="{BB962C8B-B14F-4D97-AF65-F5344CB8AC3E}">
        <p14:creationId xmlns:p14="http://schemas.microsoft.com/office/powerpoint/2010/main" xmlns="" val="14647728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4202" y="367469"/>
            <a:ext cx="10849598" cy="5809494"/>
          </a:xfrm>
        </p:spPr>
        <p:txBody>
          <a:bodyPr/>
          <a:lstStyle/>
          <a:p>
            <a:pPr marL="0" indent="0">
              <a:buNone/>
            </a:pPr>
            <a:r>
              <a:rPr lang="en-US" dirty="0" smtClean="0"/>
              <a:t>Examples of shell sort:</a:t>
            </a:r>
          </a:p>
          <a:p>
            <a:pPr marL="0" indent="0">
              <a:buNone/>
            </a:pPr>
            <a:endParaRPr lang="en-US" dirty="0"/>
          </a:p>
          <a:p>
            <a:pPr marL="0" indent="0">
              <a:buNone/>
            </a:pPr>
            <a:r>
              <a:rPr lang="en-US" dirty="0" smtClean="0"/>
              <a:t>1) 4,3,7,1,8,5</a:t>
            </a:r>
          </a:p>
          <a:p>
            <a:pPr marL="0" indent="0">
              <a:buNone/>
            </a:pPr>
            <a:r>
              <a:rPr lang="en-US" dirty="0" smtClean="0"/>
              <a:t>2) 60,20,30,10,50,40</a:t>
            </a:r>
          </a:p>
          <a:p>
            <a:pPr marL="0" indent="0">
              <a:buNone/>
            </a:pPr>
            <a:r>
              <a:rPr lang="en-US" dirty="0" smtClean="0"/>
              <a:t>3) 12,4,67,23,90,46,78</a:t>
            </a:r>
          </a:p>
          <a:p>
            <a:pPr marL="0" indent="0">
              <a:buNone/>
            </a:pPr>
            <a:r>
              <a:rPr lang="en-US" dirty="0" smtClean="0"/>
              <a:t>4) 77,62,14,9,30,21,80,25,70,55</a:t>
            </a:r>
          </a:p>
          <a:p>
            <a:pPr marL="0" indent="0">
              <a:buNone/>
            </a:pPr>
            <a:endParaRPr lang="en-US" dirty="0"/>
          </a:p>
        </p:txBody>
      </p:sp>
    </p:spTree>
    <p:extLst>
      <p:ext uri="{BB962C8B-B14F-4D97-AF65-F5344CB8AC3E}">
        <p14:creationId xmlns:p14="http://schemas.microsoft.com/office/powerpoint/2010/main" xmlns="" val="3990076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7469" y="282011"/>
            <a:ext cx="10986331" cy="5894952"/>
          </a:xfrm>
        </p:spPr>
        <p:txBody>
          <a:bodyPr/>
          <a:lstStyle/>
          <a:p>
            <a:pPr marL="0" indent="0">
              <a:buNone/>
            </a:pPr>
            <a:r>
              <a:rPr lang="en-US" dirty="0" smtClean="0"/>
              <a:t>Exercise problems on Shell sort:</a:t>
            </a:r>
          </a:p>
          <a:p>
            <a:pPr marL="0" indent="0">
              <a:buNone/>
            </a:pPr>
            <a:endParaRPr lang="en-US" dirty="0"/>
          </a:p>
          <a:p>
            <a:pPr marL="0" indent="0">
              <a:buNone/>
            </a:pPr>
            <a:r>
              <a:rPr lang="en-US" dirty="0" smtClean="0"/>
              <a:t>1)  14,19,27,10,35,33,42,44</a:t>
            </a:r>
          </a:p>
          <a:p>
            <a:pPr marL="0" indent="0">
              <a:buNone/>
            </a:pPr>
            <a:r>
              <a:rPr lang="en-US" dirty="0" smtClean="0"/>
              <a:t>2)  17,26,93,44,77,31,54,55,20</a:t>
            </a:r>
          </a:p>
          <a:p>
            <a:pPr marL="0" indent="0">
              <a:buNone/>
            </a:pPr>
            <a:r>
              <a:rPr lang="en-US" dirty="0" smtClean="0"/>
              <a:t>3)  12,4,3,9,18,7,2,17,13,1,5,6</a:t>
            </a:r>
          </a:p>
          <a:p>
            <a:pPr marL="0" indent="0">
              <a:buNone/>
            </a:pPr>
            <a:r>
              <a:rPr lang="en-US" dirty="0" smtClean="0"/>
              <a:t>4) 18,32,12,5,38,33,16,2</a:t>
            </a:r>
          </a:p>
          <a:p>
            <a:pPr marL="0" indent="0">
              <a:buNone/>
            </a:pPr>
            <a:r>
              <a:rPr lang="en-US" dirty="0" smtClean="0"/>
              <a:t>5) 34,12,20,7,13,15,2,23</a:t>
            </a:r>
            <a:endParaRPr lang="en-US" dirty="0"/>
          </a:p>
        </p:txBody>
      </p:sp>
    </p:spTree>
    <p:extLst>
      <p:ext uri="{BB962C8B-B14F-4D97-AF65-F5344CB8AC3E}">
        <p14:creationId xmlns:p14="http://schemas.microsoft.com/office/powerpoint/2010/main" xmlns="" val="282137455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194" y="239282"/>
            <a:ext cx="11037606" cy="5937681"/>
          </a:xfrm>
        </p:spPr>
        <p:txBody>
          <a:bodyPr/>
          <a:lstStyle/>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	</a:t>
            </a:r>
            <a:r>
              <a:rPr lang="en-US" dirty="0" smtClean="0"/>
              <a:t>		Fig: Example of shell sort</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028912" y="866686"/>
            <a:ext cx="6784495" cy="3799317"/>
          </a:xfrm>
          <a:prstGeom prst="rect">
            <a:avLst/>
          </a:prstGeom>
        </p:spPr>
      </p:pic>
    </p:spTree>
    <p:extLst>
      <p:ext uri="{BB962C8B-B14F-4D97-AF65-F5344CB8AC3E}">
        <p14:creationId xmlns:p14="http://schemas.microsoft.com/office/powerpoint/2010/main" xmlns="" val="58510402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734797" y="991740"/>
            <a:ext cx="8823169" cy="4963033"/>
          </a:xfrm>
        </p:spPr>
      </p:pic>
    </p:spTree>
    <p:extLst>
      <p:ext uri="{BB962C8B-B14F-4D97-AF65-F5344CB8AC3E}">
        <p14:creationId xmlns:p14="http://schemas.microsoft.com/office/powerpoint/2010/main" xmlns="" val="37227805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3286" y="230736"/>
            <a:ext cx="11020514" cy="5946227"/>
          </a:xfrm>
        </p:spPr>
        <p:txBody>
          <a:bodyPr/>
          <a:lstStyle/>
          <a:p>
            <a:pPr>
              <a:buFont typeface="Wingdings" panose="05000000000000000000" pitchFamily="2" charset="2"/>
              <a:buChar char="Ø"/>
            </a:pPr>
            <a:r>
              <a:rPr lang="en-US" dirty="0" smtClean="0"/>
              <a:t> Searching means to find whether a particular value is present in an array or not. If the value is present in the array, then searching is said to be successful and the searching process gives the location of that value in the array.</a:t>
            </a:r>
          </a:p>
          <a:p>
            <a:pPr>
              <a:buFont typeface="Wingdings" panose="05000000000000000000" pitchFamily="2" charset="2"/>
              <a:buChar char="Ø"/>
            </a:pPr>
            <a:r>
              <a:rPr lang="en-US" dirty="0"/>
              <a:t> </a:t>
            </a:r>
            <a:r>
              <a:rPr lang="en-US" dirty="0" smtClean="0"/>
              <a:t>However, if the value is not present in the array, the searching process displays an appropriate message and in this case searching is said to be unsuccessful.</a:t>
            </a:r>
          </a:p>
          <a:p>
            <a:pPr>
              <a:buFont typeface="Wingdings" panose="05000000000000000000" pitchFamily="2" charset="2"/>
              <a:buChar char="Ø"/>
            </a:pPr>
            <a:r>
              <a:rPr lang="en-US" dirty="0"/>
              <a:t> </a:t>
            </a:r>
            <a:r>
              <a:rPr lang="en-US" dirty="0" smtClean="0"/>
              <a:t>There are two popular methods for searching the array elements:</a:t>
            </a:r>
          </a:p>
          <a:p>
            <a:pPr marL="0" indent="0">
              <a:buNone/>
            </a:pPr>
            <a:r>
              <a:rPr lang="en-US" dirty="0" smtClean="0"/>
              <a:t>                                           (</a:t>
            </a:r>
            <a:r>
              <a:rPr lang="en-US" dirty="0" err="1" smtClean="0"/>
              <a:t>i</a:t>
            </a:r>
            <a:r>
              <a:rPr lang="en-US" dirty="0" smtClean="0"/>
              <a:t>) Linear search</a:t>
            </a:r>
          </a:p>
          <a:p>
            <a:pPr marL="0" indent="0">
              <a:buNone/>
            </a:pPr>
            <a:r>
              <a:rPr lang="en-US" dirty="0"/>
              <a:t> </a:t>
            </a:r>
            <a:r>
              <a:rPr lang="en-US" dirty="0" smtClean="0"/>
              <a:t>                                          (ii) Binary search</a:t>
            </a:r>
          </a:p>
          <a:p>
            <a:pPr>
              <a:buFont typeface="Wingdings" panose="05000000000000000000" pitchFamily="2" charset="2"/>
              <a:buChar char="Ø"/>
            </a:pPr>
            <a:r>
              <a:rPr lang="en-US" dirty="0" smtClean="0"/>
              <a:t> The algorithm that should be used depends entirely on how the values are organized in the array.</a:t>
            </a:r>
            <a:endParaRPr lang="en-US" dirty="0"/>
          </a:p>
        </p:txBody>
      </p:sp>
    </p:spTree>
    <p:extLst>
      <p:ext uri="{BB962C8B-B14F-4D97-AF65-F5344CB8AC3E}">
        <p14:creationId xmlns:p14="http://schemas.microsoft.com/office/powerpoint/2010/main" xmlns="" val="76919066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740" y="170916"/>
            <a:ext cx="11029060" cy="6006047"/>
          </a:xfrm>
        </p:spPr>
        <p:txBody>
          <a:bodyPr/>
          <a:lstStyle/>
          <a:p>
            <a:pPr marL="0" indent="0">
              <a:buNone/>
            </a:pPr>
            <a:r>
              <a:rPr lang="en-US" sz="3200" b="1" dirty="0" smtClean="0"/>
              <a:t>Linear search:</a:t>
            </a:r>
          </a:p>
          <a:p>
            <a:pPr marL="0" indent="0">
              <a:buNone/>
            </a:pPr>
            <a:endParaRPr lang="en-US" sz="3200" b="1" dirty="0" smtClean="0"/>
          </a:p>
          <a:p>
            <a:pPr>
              <a:buFont typeface="Wingdings" panose="05000000000000000000" pitchFamily="2" charset="2"/>
              <a:buChar char="Ø"/>
            </a:pPr>
            <a:r>
              <a:rPr lang="en-US" b="1" dirty="0" smtClean="0"/>
              <a:t> </a:t>
            </a:r>
            <a:r>
              <a:rPr lang="en-US" dirty="0" smtClean="0"/>
              <a:t>Linear search, also called as sequential search, is a very simple method used for searching an array for a particular value.</a:t>
            </a:r>
          </a:p>
          <a:p>
            <a:pPr marL="0" indent="0">
              <a:buNone/>
            </a:pPr>
            <a:endParaRPr lang="en-US" dirty="0" smtClean="0"/>
          </a:p>
          <a:p>
            <a:pPr>
              <a:buFont typeface="Wingdings" panose="05000000000000000000" pitchFamily="2" charset="2"/>
              <a:buChar char="Ø"/>
            </a:pPr>
            <a:r>
              <a:rPr lang="en-US" dirty="0"/>
              <a:t> A Linear Search is the most basic type of searching algorithm</a:t>
            </a:r>
            <a:r>
              <a:rPr lang="en-US" dirty="0" smtClean="0"/>
              <a:t>.</a:t>
            </a:r>
          </a:p>
          <a:p>
            <a:pPr marL="0" indent="0">
              <a:buNone/>
            </a:pPr>
            <a:r>
              <a:rPr lang="en-US" dirty="0"/>
              <a:t> </a:t>
            </a:r>
            <a:r>
              <a:rPr lang="en-US" dirty="0" smtClean="0"/>
              <a:t> </a:t>
            </a:r>
          </a:p>
          <a:p>
            <a:pPr>
              <a:buFont typeface="Wingdings" panose="05000000000000000000" pitchFamily="2" charset="2"/>
              <a:buChar char="Ø"/>
            </a:pPr>
            <a:r>
              <a:rPr lang="en-US" b="1" dirty="0"/>
              <a:t> </a:t>
            </a:r>
            <a:r>
              <a:rPr lang="en-US" dirty="0" smtClean="0"/>
              <a:t>It works by comparing the value to be searched with every element of the array one by one in a sequential until a match is found.</a:t>
            </a:r>
          </a:p>
          <a:p>
            <a:pPr marL="0" indent="0">
              <a:buNone/>
            </a:pPr>
            <a:endParaRPr lang="en-US" dirty="0" smtClean="0"/>
          </a:p>
          <a:p>
            <a:pPr>
              <a:buFont typeface="Wingdings" panose="05000000000000000000" pitchFamily="2" charset="2"/>
              <a:buChar char="Ø"/>
            </a:pPr>
            <a:r>
              <a:rPr lang="en-US" b="1" dirty="0"/>
              <a:t> </a:t>
            </a:r>
            <a:r>
              <a:rPr lang="en-US" dirty="0" smtClean="0"/>
              <a:t>Linear search is mostly used to search an unordered list of elements(array in which data elements are not sorted).</a:t>
            </a:r>
          </a:p>
          <a:p>
            <a:pPr marL="0" indent="0">
              <a:buNone/>
            </a:pPr>
            <a:endParaRPr lang="en-US" b="1"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xmlns="" val="17498815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6015" y="230736"/>
            <a:ext cx="10977785" cy="5946227"/>
          </a:xfrm>
        </p:spPr>
        <p:txBody>
          <a:bodyPr/>
          <a:lstStyle/>
          <a:p>
            <a:pPr marL="0" indent="0">
              <a:buNone/>
            </a:pPr>
            <a:r>
              <a:rPr lang="en-US" b="1" dirty="0" smtClean="0"/>
              <a:t> </a:t>
            </a:r>
            <a:r>
              <a:rPr lang="en-US" b="1" dirty="0"/>
              <a:t>Steps on how it works</a:t>
            </a:r>
            <a:r>
              <a:rPr lang="en-US" b="1" dirty="0" smtClean="0"/>
              <a:t>:</a:t>
            </a:r>
          </a:p>
          <a:p>
            <a:pPr marL="0" indent="0">
              <a:buNone/>
            </a:pPr>
            <a:endParaRPr lang="en-US" b="1" dirty="0"/>
          </a:p>
          <a:p>
            <a:pPr marL="0" indent="0">
              <a:buNone/>
            </a:pPr>
            <a:r>
              <a:rPr lang="en-US" dirty="0"/>
              <a:t>Here is simple approach is to do Linear Search</a:t>
            </a:r>
            <a:r>
              <a:rPr lang="en-US" dirty="0" smtClean="0"/>
              <a:t>:</a:t>
            </a:r>
          </a:p>
          <a:p>
            <a:pPr marL="0" indent="0">
              <a:buNone/>
            </a:pPr>
            <a:endParaRPr lang="en-US" dirty="0"/>
          </a:p>
          <a:p>
            <a:pPr>
              <a:buFont typeface="Wingdings" panose="05000000000000000000" pitchFamily="2" charset="2"/>
              <a:buChar char="Ø"/>
            </a:pPr>
            <a:r>
              <a:rPr lang="en-US" dirty="0"/>
              <a:t>Start from the leftmost element of array and one by one compare the element we are searching for with each element of the array</a:t>
            </a:r>
            <a:r>
              <a:rPr lang="en-US" dirty="0" smtClean="0"/>
              <a:t>.</a:t>
            </a:r>
          </a:p>
          <a:p>
            <a:pPr marL="0" indent="0">
              <a:buNone/>
            </a:pPr>
            <a:endParaRPr lang="en-US" dirty="0"/>
          </a:p>
          <a:p>
            <a:pPr>
              <a:buFont typeface="Wingdings" panose="05000000000000000000" pitchFamily="2" charset="2"/>
              <a:buChar char="Ø"/>
            </a:pPr>
            <a:r>
              <a:rPr lang="en-US" dirty="0"/>
              <a:t>If there is a match between the element we are searching for and an element of the array, return the index</a:t>
            </a:r>
            <a:r>
              <a:rPr lang="en-US" dirty="0" smtClean="0"/>
              <a:t>.</a:t>
            </a:r>
          </a:p>
          <a:p>
            <a:pPr marL="0" indent="0">
              <a:buNone/>
            </a:pPr>
            <a:endParaRPr lang="en-US" dirty="0"/>
          </a:p>
          <a:p>
            <a:pPr>
              <a:buFont typeface="Wingdings" panose="05000000000000000000" pitchFamily="2" charset="2"/>
              <a:buChar char="Ø"/>
            </a:pPr>
            <a:r>
              <a:rPr lang="en-US" dirty="0"/>
              <a:t>If there is no match between the element we are searching for and an element of the array, return -1</a:t>
            </a:r>
            <a:r>
              <a:rPr lang="en-US" dirty="0" smtClean="0"/>
              <a:t>. </a:t>
            </a:r>
            <a:endParaRPr lang="en-US" dirty="0"/>
          </a:p>
        </p:txBody>
      </p:sp>
    </p:spTree>
    <p:extLst>
      <p:ext uri="{BB962C8B-B14F-4D97-AF65-F5344CB8AC3E}">
        <p14:creationId xmlns:p14="http://schemas.microsoft.com/office/powerpoint/2010/main" xmlns="" val="17018437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927" y="299103"/>
            <a:ext cx="10900873" cy="5877860"/>
          </a:xfrm>
        </p:spPr>
        <p:txBody>
          <a:bodyPr/>
          <a:lstStyle/>
          <a:p>
            <a:pPr marL="0" indent="0">
              <a:buNone/>
            </a:pPr>
            <a:r>
              <a:rPr lang="en-US" b="1" dirty="0" smtClean="0"/>
              <a:t>Linear search Algorithm:</a:t>
            </a:r>
          </a:p>
          <a:p>
            <a:pPr marL="0" indent="0">
              <a:buNone/>
            </a:pPr>
            <a:endParaRPr lang="en-US" dirty="0" smtClean="0"/>
          </a:p>
          <a:p>
            <a:pPr marL="0" indent="0">
              <a:buNone/>
            </a:pPr>
            <a:r>
              <a:rPr lang="en-US" dirty="0" smtClean="0"/>
              <a:t>Linear </a:t>
            </a:r>
            <a:r>
              <a:rPr lang="en-US" dirty="0"/>
              <a:t>Search ( Array A, Value x</a:t>
            </a:r>
            <a:r>
              <a:rPr lang="en-US" dirty="0" smtClean="0"/>
              <a:t>)</a:t>
            </a:r>
            <a:endParaRPr lang="en-US" dirty="0"/>
          </a:p>
          <a:p>
            <a:pPr marL="0" indent="0">
              <a:buNone/>
            </a:pPr>
            <a:r>
              <a:rPr lang="en-US" dirty="0"/>
              <a:t>Step 1: Set </a:t>
            </a:r>
            <a:r>
              <a:rPr lang="en-US" dirty="0" err="1"/>
              <a:t>i</a:t>
            </a:r>
            <a:r>
              <a:rPr lang="en-US" dirty="0"/>
              <a:t> to 1</a:t>
            </a:r>
          </a:p>
          <a:p>
            <a:pPr marL="0" indent="0">
              <a:buNone/>
            </a:pPr>
            <a:r>
              <a:rPr lang="en-US" dirty="0"/>
              <a:t>Step 2: if </a:t>
            </a:r>
            <a:r>
              <a:rPr lang="en-US" dirty="0" err="1"/>
              <a:t>i</a:t>
            </a:r>
            <a:r>
              <a:rPr lang="en-US" dirty="0"/>
              <a:t> &gt; n then go to step 7</a:t>
            </a:r>
          </a:p>
          <a:p>
            <a:pPr marL="0" indent="0">
              <a:buNone/>
            </a:pPr>
            <a:r>
              <a:rPr lang="en-US" dirty="0"/>
              <a:t>Step 3: if A[</a:t>
            </a:r>
            <a:r>
              <a:rPr lang="en-US" dirty="0" err="1"/>
              <a:t>i</a:t>
            </a:r>
            <a:r>
              <a:rPr lang="en-US" dirty="0"/>
              <a:t>] = x then go to step 6</a:t>
            </a:r>
          </a:p>
          <a:p>
            <a:pPr marL="0" indent="0">
              <a:buNone/>
            </a:pPr>
            <a:r>
              <a:rPr lang="en-US" dirty="0"/>
              <a:t>Step 4: Set </a:t>
            </a:r>
            <a:r>
              <a:rPr lang="en-US" dirty="0" err="1"/>
              <a:t>i</a:t>
            </a:r>
            <a:r>
              <a:rPr lang="en-US" dirty="0"/>
              <a:t> to </a:t>
            </a:r>
            <a:r>
              <a:rPr lang="en-US" dirty="0" err="1"/>
              <a:t>i</a:t>
            </a:r>
            <a:r>
              <a:rPr lang="en-US" dirty="0"/>
              <a:t> + 1</a:t>
            </a:r>
          </a:p>
          <a:p>
            <a:pPr marL="0" indent="0">
              <a:buNone/>
            </a:pPr>
            <a:r>
              <a:rPr lang="en-US" dirty="0"/>
              <a:t>Step 5: Go to Step 2</a:t>
            </a:r>
          </a:p>
          <a:p>
            <a:pPr marL="0" indent="0">
              <a:buNone/>
            </a:pPr>
            <a:r>
              <a:rPr lang="en-US" dirty="0"/>
              <a:t>Step 6: Print Element x Found at index </a:t>
            </a:r>
            <a:r>
              <a:rPr lang="en-US" dirty="0" err="1"/>
              <a:t>i</a:t>
            </a:r>
            <a:r>
              <a:rPr lang="en-US" dirty="0"/>
              <a:t> and go to step 8</a:t>
            </a:r>
          </a:p>
          <a:p>
            <a:pPr marL="0" indent="0">
              <a:buNone/>
            </a:pPr>
            <a:r>
              <a:rPr lang="en-US" dirty="0"/>
              <a:t>Step 7: Print element not found</a:t>
            </a:r>
          </a:p>
          <a:p>
            <a:pPr marL="0" indent="0">
              <a:buNone/>
            </a:pPr>
            <a:r>
              <a:rPr lang="en-US" dirty="0"/>
              <a:t>Step 8: Exit</a:t>
            </a:r>
          </a:p>
        </p:txBody>
      </p:sp>
    </p:spTree>
    <p:extLst>
      <p:ext uri="{BB962C8B-B14F-4D97-AF65-F5344CB8AC3E}">
        <p14:creationId xmlns:p14="http://schemas.microsoft.com/office/powerpoint/2010/main" xmlns="" val="336413253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3286" y="341832"/>
            <a:ext cx="11020514" cy="5835131"/>
          </a:xfrm>
        </p:spPr>
        <p:txBody>
          <a:bodyPr/>
          <a:lstStyle/>
          <a:p>
            <a:pPr marL="0" indent="0">
              <a:buNone/>
            </a:pPr>
            <a:r>
              <a:rPr lang="en-US" dirty="0" smtClean="0"/>
              <a:t>Example of linear search:</a:t>
            </a:r>
          </a:p>
          <a:p>
            <a:pPr marL="0" indent="0">
              <a:buNone/>
            </a:pPr>
            <a:endParaRPr lang="en-US" dirty="0"/>
          </a:p>
          <a:p>
            <a:pPr marL="514350" indent="-514350">
              <a:buAutoNum type="arabicParenR"/>
            </a:pPr>
            <a:r>
              <a:rPr lang="en-US" dirty="0" smtClean="0"/>
              <a:t>8,2,6,3,5</a:t>
            </a:r>
          </a:p>
          <a:p>
            <a:pPr marL="514350" indent="-514350">
              <a:buAutoNum type="arabicParenR"/>
            </a:pPr>
            <a:r>
              <a:rPr lang="en-US" dirty="0"/>
              <a:t> </a:t>
            </a:r>
            <a:r>
              <a:rPr lang="en-US" dirty="0" smtClean="0"/>
              <a:t>10,50,30,70,80,60,20,90,40</a:t>
            </a:r>
          </a:p>
          <a:p>
            <a:pPr marL="514350" indent="-514350">
              <a:buAutoNum type="arabicParenR"/>
            </a:pPr>
            <a:r>
              <a:rPr lang="en-US" dirty="0"/>
              <a:t> </a:t>
            </a:r>
            <a:r>
              <a:rPr lang="en-US" dirty="0" smtClean="0"/>
              <a:t>10,14,19,26,27,31,33,35,42,44</a:t>
            </a:r>
            <a:endParaRPr lang="en-US" dirty="0"/>
          </a:p>
        </p:txBody>
      </p:sp>
    </p:spTree>
    <p:extLst>
      <p:ext uri="{BB962C8B-B14F-4D97-AF65-F5344CB8AC3E}">
        <p14:creationId xmlns:p14="http://schemas.microsoft.com/office/powerpoint/2010/main" xmlns="" val="295945388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4202" y="307649"/>
            <a:ext cx="10849598" cy="5869314"/>
          </a:xfrm>
        </p:spPr>
        <p:txBody>
          <a:bodyPr/>
          <a:lstStyle/>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	</a:t>
            </a:r>
            <a:r>
              <a:rPr lang="en-US" dirty="0" smtClean="0"/>
              <a:t>		Fig: Example of linear search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010309" y="973686"/>
            <a:ext cx="7300263" cy="3000108"/>
          </a:xfrm>
          <a:prstGeom prst="rect">
            <a:avLst/>
          </a:prstGeom>
        </p:spPr>
      </p:pic>
    </p:spTree>
    <p:extLst>
      <p:ext uri="{BB962C8B-B14F-4D97-AF65-F5344CB8AC3E}">
        <p14:creationId xmlns:p14="http://schemas.microsoft.com/office/powerpoint/2010/main" xmlns="" val="13157285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5925" y="181069"/>
            <a:ext cx="11027875" cy="5995894"/>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Fig</a:t>
            </a:r>
            <a:r>
              <a:rPr lang="en-US" dirty="0"/>
              <a:t>: Example of bubble sort</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64605" y="850460"/>
            <a:ext cx="9755109" cy="3658166"/>
          </a:xfrm>
          <a:prstGeom prst="rect">
            <a:avLst/>
          </a:prstGeom>
        </p:spPr>
      </p:pic>
    </p:spTree>
    <p:extLst>
      <p:ext uri="{BB962C8B-B14F-4D97-AF65-F5344CB8AC3E}">
        <p14:creationId xmlns:p14="http://schemas.microsoft.com/office/powerpoint/2010/main" xmlns="" val="25882201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194" y="384561"/>
            <a:ext cx="11037606" cy="5792402"/>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	</a:t>
            </a:r>
            <a:r>
              <a:rPr lang="en-US" dirty="0" smtClean="0"/>
              <a:t>			</a:t>
            </a:r>
          </a:p>
          <a:p>
            <a:pPr marL="0" indent="0">
              <a:buNone/>
            </a:pPr>
            <a:r>
              <a:rPr lang="en-US" dirty="0"/>
              <a:t>	</a:t>
            </a:r>
            <a:r>
              <a:rPr lang="en-US" dirty="0" smtClean="0"/>
              <a:t>			Fig</a:t>
            </a:r>
            <a:r>
              <a:rPr lang="en-US" dirty="0"/>
              <a:t>: Example of linear search</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44005" y="384561"/>
            <a:ext cx="8981984" cy="4490992"/>
          </a:xfrm>
          <a:prstGeom prst="rect">
            <a:avLst/>
          </a:prstGeom>
        </p:spPr>
      </p:pic>
    </p:spTree>
    <p:extLst>
      <p:ext uri="{BB962C8B-B14F-4D97-AF65-F5344CB8AC3E}">
        <p14:creationId xmlns:p14="http://schemas.microsoft.com/office/powerpoint/2010/main" xmlns="" val="170476758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7469" y="222191"/>
            <a:ext cx="10986331" cy="5954772"/>
          </a:xfrm>
        </p:spPr>
        <p:txBody>
          <a:bodyPr/>
          <a:lstStyle/>
          <a:p>
            <a:pPr marL="0" indent="0">
              <a:buNone/>
            </a:pPr>
            <a:r>
              <a:rPr lang="en-US" dirty="0" smtClean="0"/>
              <a:t>Exercise problems:</a:t>
            </a:r>
          </a:p>
          <a:p>
            <a:pPr marL="0" indent="0">
              <a:buNone/>
            </a:pPr>
            <a:endParaRPr lang="en-US" dirty="0"/>
          </a:p>
          <a:p>
            <a:pPr marL="514350" indent="-514350">
              <a:buAutoNum type="arabicParenR"/>
            </a:pPr>
            <a:r>
              <a:rPr lang="en-US" dirty="0" smtClean="0"/>
              <a:t>10,8,1,21,7,32,5,11,0</a:t>
            </a:r>
          </a:p>
          <a:p>
            <a:pPr marL="514350" indent="-514350">
              <a:buAutoNum type="arabicParenR"/>
            </a:pPr>
            <a:r>
              <a:rPr lang="en-US" dirty="0"/>
              <a:t> </a:t>
            </a:r>
            <a:r>
              <a:rPr lang="en-US" dirty="0" smtClean="0"/>
              <a:t>11,21,30,54,92,90,87,17</a:t>
            </a:r>
          </a:p>
          <a:p>
            <a:pPr marL="514350" indent="-514350">
              <a:buAutoNum type="arabicParenR"/>
            </a:pPr>
            <a:r>
              <a:rPr lang="en-US" dirty="0"/>
              <a:t> </a:t>
            </a:r>
            <a:r>
              <a:rPr lang="en-US" dirty="0" smtClean="0"/>
              <a:t>45,23,89,58,12,34,51,20,80</a:t>
            </a:r>
          </a:p>
          <a:p>
            <a:pPr marL="514350" indent="-514350">
              <a:buAutoNum type="arabicParenR"/>
            </a:pPr>
            <a:r>
              <a:rPr lang="en-US" dirty="0" smtClean="0"/>
              <a:t>10,60,50,40,20,30,70,90,80</a:t>
            </a:r>
          </a:p>
          <a:p>
            <a:pPr marL="514350" indent="-514350">
              <a:buAutoNum type="arabicParenR"/>
            </a:pPr>
            <a:r>
              <a:rPr lang="en-US" dirty="0"/>
              <a:t> </a:t>
            </a:r>
            <a:r>
              <a:rPr lang="en-US" dirty="0" smtClean="0"/>
              <a:t>45,67,10,34,21,30,67,49,90,28</a:t>
            </a:r>
            <a:endParaRPr lang="en-US" dirty="0"/>
          </a:p>
        </p:txBody>
      </p:sp>
    </p:spTree>
    <p:extLst>
      <p:ext uri="{BB962C8B-B14F-4D97-AF65-F5344CB8AC3E}">
        <p14:creationId xmlns:p14="http://schemas.microsoft.com/office/powerpoint/2010/main" xmlns="" val="251788414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7290" y="393107"/>
            <a:ext cx="10926510" cy="5783856"/>
          </a:xfrm>
        </p:spPr>
        <p:txBody>
          <a:bodyPr/>
          <a:lstStyle/>
          <a:p>
            <a:pPr marL="0" indent="0">
              <a:buNone/>
            </a:pPr>
            <a:r>
              <a:rPr lang="en-US" b="1" dirty="0" smtClean="0"/>
              <a:t>Binary search:</a:t>
            </a:r>
          </a:p>
          <a:p>
            <a:pPr marL="0" indent="0">
              <a:buNone/>
            </a:pPr>
            <a:endParaRPr lang="en-US" b="1" dirty="0" smtClean="0"/>
          </a:p>
          <a:p>
            <a:pPr>
              <a:buFont typeface="Wingdings" panose="05000000000000000000" pitchFamily="2" charset="2"/>
              <a:buChar char="Ø"/>
            </a:pPr>
            <a:r>
              <a:rPr lang="en-US" b="1" dirty="0" smtClean="0"/>
              <a:t> </a:t>
            </a:r>
            <a:r>
              <a:rPr lang="en-US" dirty="0" smtClean="0"/>
              <a:t>Binary search is a searching algorithm that works efficiently with a sorted list.</a:t>
            </a:r>
          </a:p>
          <a:p>
            <a:pPr>
              <a:buFont typeface="Wingdings" panose="05000000000000000000" pitchFamily="2" charset="2"/>
              <a:buChar char="Ø"/>
            </a:pPr>
            <a:r>
              <a:rPr lang="en-US" b="1" dirty="0"/>
              <a:t> </a:t>
            </a:r>
            <a:r>
              <a:rPr lang="en-US" dirty="0" smtClean="0"/>
              <a:t>The mechanism of binary search can be better understood by an analogy of a telephone directory.</a:t>
            </a:r>
          </a:p>
          <a:p>
            <a:pPr>
              <a:buFont typeface="Wingdings" panose="05000000000000000000" pitchFamily="2" charset="2"/>
              <a:buChar char="Ø"/>
            </a:pPr>
            <a:r>
              <a:rPr lang="en-US" dirty="0" smtClean="0"/>
              <a:t> When we are searching for a particular name in a directory, we first open the directory from the middle and then decide whether to look for the name in the first part of the directory or in the second part of the directory.</a:t>
            </a:r>
          </a:p>
          <a:p>
            <a:pPr>
              <a:buFont typeface="Wingdings" panose="05000000000000000000" pitchFamily="2" charset="2"/>
              <a:buChar char="Ø"/>
            </a:pPr>
            <a:r>
              <a:rPr lang="en-US" b="1" dirty="0" smtClean="0"/>
              <a:t> </a:t>
            </a:r>
            <a:r>
              <a:rPr lang="en-US" dirty="0" smtClean="0"/>
              <a:t>Again, we open some page in the middle and the whole process is repeated until we finally find the right name.</a:t>
            </a:r>
            <a:endParaRPr lang="en-US" b="1" dirty="0"/>
          </a:p>
        </p:txBody>
      </p:sp>
    </p:spTree>
    <p:extLst>
      <p:ext uri="{BB962C8B-B14F-4D97-AF65-F5344CB8AC3E}">
        <p14:creationId xmlns:p14="http://schemas.microsoft.com/office/powerpoint/2010/main" xmlns="" val="77798404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194" y="145279"/>
            <a:ext cx="11037606" cy="6031684"/>
          </a:xfrm>
        </p:spPr>
        <p:txBody>
          <a:bodyPr>
            <a:normAutofit lnSpcReduction="10000"/>
          </a:bodyPr>
          <a:lstStyle/>
          <a:p>
            <a:pPr marL="0" indent="0">
              <a:buNone/>
            </a:pPr>
            <a:endParaRPr lang="en-US" dirty="0" smtClean="0"/>
          </a:p>
          <a:p>
            <a:pPr>
              <a:buFont typeface="Wingdings" panose="05000000000000000000" pitchFamily="2" charset="2"/>
              <a:buChar char="Ø"/>
            </a:pPr>
            <a:r>
              <a:rPr lang="en-US" dirty="0" smtClean="0"/>
              <a:t>Binary search is an efficient algorithm for finding an item from a sorted list of items.</a:t>
            </a:r>
          </a:p>
          <a:p>
            <a:pPr marL="0" indent="0">
              <a:buNone/>
            </a:pPr>
            <a:endParaRPr lang="en-US" dirty="0" smtClean="0"/>
          </a:p>
          <a:p>
            <a:pPr>
              <a:buFont typeface="Wingdings" panose="05000000000000000000" pitchFamily="2" charset="2"/>
              <a:buChar char="Ø"/>
            </a:pPr>
            <a:r>
              <a:rPr lang="en-US" dirty="0" smtClean="0"/>
              <a:t> It works by repeatedly dividing in half the portion of the list that could contain the item, until you've narrowed down the possible locations to just one. </a:t>
            </a:r>
          </a:p>
          <a:p>
            <a:pPr marL="0" indent="0">
              <a:buNone/>
            </a:pPr>
            <a:endParaRPr lang="en-US" dirty="0" smtClean="0"/>
          </a:p>
          <a:p>
            <a:pPr>
              <a:buFont typeface="Wingdings" panose="05000000000000000000" pitchFamily="2" charset="2"/>
              <a:buChar char="Ø"/>
            </a:pPr>
            <a:r>
              <a:rPr lang="en-US" dirty="0"/>
              <a:t> Binary Search is applied on the sorted array or list of large size. It's time complexity of </a:t>
            </a:r>
            <a:r>
              <a:rPr lang="en-US" b="1" dirty="0"/>
              <a:t>O(log n)</a:t>
            </a:r>
            <a:r>
              <a:rPr lang="en-US" dirty="0"/>
              <a:t> makes it very fast as compared to other sorting algorithms. </a:t>
            </a:r>
            <a:endParaRPr lang="en-US" dirty="0" smtClean="0"/>
          </a:p>
          <a:p>
            <a:pPr marL="0" indent="0">
              <a:buNone/>
            </a:pPr>
            <a:endParaRPr lang="en-US" dirty="0" smtClean="0"/>
          </a:p>
          <a:p>
            <a:pPr>
              <a:buFont typeface="Wingdings" panose="05000000000000000000" pitchFamily="2" charset="2"/>
              <a:buChar char="Ø"/>
            </a:pPr>
            <a:r>
              <a:rPr lang="en-US" dirty="0" smtClean="0"/>
              <a:t>The </a:t>
            </a:r>
            <a:r>
              <a:rPr lang="en-US" dirty="0"/>
              <a:t>only limitation is that the array or list of elements must be sorted for the binary search algorithm to work on it</a:t>
            </a:r>
            <a:r>
              <a:rPr lang="en-US" dirty="0" smtClean="0"/>
              <a:t>. </a:t>
            </a:r>
            <a:endParaRPr lang="en-US" dirty="0"/>
          </a:p>
        </p:txBody>
      </p:sp>
    </p:spTree>
    <p:extLst>
      <p:ext uri="{BB962C8B-B14F-4D97-AF65-F5344CB8AC3E}">
        <p14:creationId xmlns:p14="http://schemas.microsoft.com/office/powerpoint/2010/main" xmlns="" val="78341937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191" y="162370"/>
            <a:ext cx="11131609" cy="6014593"/>
          </a:xfrm>
        </p:spPr>
        <p:txBody>
          <a:bodyPr>
            <a:normAutofit fontScale="32500" lnSpcReduction="20000"/>
          </a:bodyPr>
          <a:lstStyle/>
          <a:p>
            <a:pPr marL="0" indent="0">
              <a:buNone/>
            </a:pPr>
            <a:r>
              <a:rPr lang="en-US" sz="5800" b="1" dirty="0" smtClean="0"/>
              <a:t>Binary search Algorithm:</a:t>
            </a:r>
          </a:p>
          <a:p>
            <a:pPr marL="0" indent="0">
              <a:buNone/>
            </a:pPr>
            <a:r>
              <a:rPr lang="en-US" sz="4900" dirty="0" smtClean="0"/>
              <a:t>BINARY_SEARCH(A</a:t>
            </a:r>
            <a:r>
              <a:rPr lang="en-US" sz="4900" dirty="0"/>
              <a:t>, </a:t>
            </a:r>
            <a:r>
              <a:rPr lang="en-US" sz="4900" dirty="0" err="1"/>
              <a:t>lower_bound</a:t>
            </a:r>
            <a:r>
              <a:rPr lang="en-US" sz="4900" dirty="0"/>
              <a:t>, </a:t>
            </a:r>
            <a:r>
              <a:rPr lang="en-US" sz="4900" dirty="0" err="1"/>
              <a:t>upper_bound</a:t>
            </a:r>
            <a:r>
              <a:rPr lang="en-US" sz="4900" dirty="0"/>
              <a:t>, VAL)</a:t>
            </a:r>
          </a:p>
          <a:p>
            <a:pPr marL="0" indent="0">
              <a:buNone/>
            </a:pPr>
            <a:r>
              <a:rPr lang="en-US" sz="4900" dirty="0"/>
              <a:t>Step 1: [INITIALIZE] SET BEG = </a:t>
            </a:r>
            <a:r>
              <a:rPr lang="en-US" sz="4900" dirty="0" err="1"/>
              <a:t>lower_bound</a:t>
            </a:r>
            <a:endParaRPr lang="en-US" sz="4900" dirty="0"/>
          </a:p>
          <a:p>
            <a:pPr marL="0" indent="0">
              <a:buNone/>
            </a:pPr>
            <a:r>
              <a:rPr lang="en-US" sz="4900" dirty="0"/>
              <a:t>END = </a:t>
            </a:r>
            <a:r>
              <a:rPr lang="en-US" sz="4900" dirty="0" err="1"/>
              <a:t>upper_bound</a:t>
            </a:r>
            <a:r>
              <a:rPr lang="en-US" sz="4900" dirty="0"/>
              <a:t>, POS = - 1</a:t>
            </a:r>
          </a:p>
          <a:p>
            <a:pPr marL="0" indent="0">
              <a:buNone/>
            </a:pPr>
            <a:r>
              <a:rPr lang="en-US" sz="4900" dirty="0"/>
              <a:t>Step 2: Repeat Steps 3 and 4 while BEG &lt;=END</a:t>
            </a:r>
          </a:p>
          <a:p>
            <a:pPr marL="0" indent="0">
              <a:buNone/>
            </a:pPr>
            <a:r>
              <a:rPr lang="en-US" sz="4900" dirty="0"/>
              <a:t>Step 3: SET MID = (BEG + END)/2</a:t>
            </a:r>
          </a:p>
          <a:p>
            <a:pPr marL="0" indent="0">
              <a:buNone/>
            </a:pPr>
            <a:r>
              <a:rPr lang="en-US" sz="4900" dirty="0"/>
              <a:t>Step 4: IF A[MID] = VAL</a:t>
            </a:r>
          </a:p>
          <a:p>
            <a:pPr marL="0" indent="0">
              <a:buNone/>
            </a:pPr>
            <a:r>
              <a:rPr lang="en-US" sz="4900" dirty="0"/>
              <a:t>SET POS = MID</a:t>
            </a:r>
          </a:p>
          <a:p>
            <a:pPr marL="0" indent="0">
              <a:buNone/>
            </a:pPr>
            <a:r>
              <a:rPr lang="en-US" sz="4900" dirty="0"/>
              <a:t>PRINT POS</a:t>
            </a:r>
          </a:p>
          <a:p>
            <a:pPr marL="0" indent="0">
              <a:buNone/>
            </a:pPr>
            <a:r>
              <a:rPr lang="en-US" sz="4900" dirty="0"/>
              <a:t>Go to Step 6</a:t>
            </a:r>
          </a:p>
          <a:p>
            <a:pPr marL="0" indent="0">
              <a:buNone/>
            </a:pPr>
            <a:r>
              <a:rPr lang="en-US" sz="4900" dirty="0"/>
              <a:t>ELSE IF A[MID] &gt; VAL</a:t>
            </a:r>
          </a:p>
          <a:p>
            <a:pPr marL="0" indent="0">
              <a:buNone/>
            </a:pPr>
            <a:r>
              <a:rPr lang="en-US" sz="4900" dirty="0"/>
              <a:t>SET END = MID - 1</a:t>
            </a:r>
          </a:p>
          <a:p>
            <a:pPr marL="0" indent="0">
              <a:buNone/>
            </a:pPr>
            <a:r>
              <a:rPr lang="en-US" sz="4900" dirty="0"/>
              <a:t>ELSE</a:t>
            </a:r>
          </a:p>
          <a:p>
            <a:pPr marL="0" indent="0">
              <a:buNone/>
            </a:pPr>
            <a:r>
              <a:rPr lang="en-US" sz="4900" dirty="0"/>
              <a:t>SET BEG = MID + 1</a:t>
            </a:r>
          </a:p>
          <a:p>
            <a:pPr marL="0" indent="0">
              <a:buNone/>
            </a:pPr>
            <a:r>
              <a:rPr lang="en-US" sz="4900" dirty="0"/>
              <a:t>[END OF IF]</a:t>
            </a:r>
          </a:p>
          <a:p>
            <a:pPr marL="0" indent="0">
              <a:buNone/>
            </a:pPr>
            <a:r>
              <a:rPr lang="en-US" sz="4900" dirty="0"/>
              <a:t>[END OF LOOP]</a:t>
            </a:r>
          </a:p>
          <a:p>
            <a:pPr marL="0" indent="0">
              <a:buNone/>
            </a:pPr>
            <a:r>
              <a:rPr lang="en-US" sz="4900" dirty="0"/>
              <a:t>Step 5: IF POS = -1</a:t>
            </a:r>
          </a:p>
          <a:p>
            <a:pPr marL="0" indent="0">
              <a:buNone/>
            </a:pPr>
            <a:r>
              <a:rPr lang="en-US" sz="4900" dirty="0"/>
              <a:t>PRINT "VALUE IS NOT PRESENT IN THE ARRAY"</a:t>
            </a:r>
          </a:p>
          <a:p>
            <a:pPr marL="0" indent="0">
              <a:buNone/>
            </a:pPr>
            <a:r>
              <a:rPr lang="en-US" sz="4900" dirty="0"/>
              <a:t>[END OF IF]</a:t>
            </a:r>
          </a:p>
          <a:p>
            <a:pPr marL="0" indent="0">
              <a:buNone/>
            </a:pPr>
            <a:r>
              <a:rPr lang="en-US" sz="4900" dirty="0"/>
              <a:t>Step 6: EXIT</a:t>
            </a:r>
          </a:p>
        </p:txBody>
      </p:sp>
    </p:spTree>
    <p:extLst>
      <p:ext uri="{BB962C8B-B14F-4D97-AF65-F5344CB8AC3E}">
        <p14:creationId xmlns:p14="http://schemas.microsoft.com/office/powerpoint/2010/main" xmlns="" val="6229903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8744" y="290557"/>
            <a:ext cx="10935056" cy="5886406"/>
          </a:xfrm>
        </p:spPr>
        <p:txBody>
          <a:bodyPr/>
          <a:lstStyle/>
          <a:p>
            <a:pPr marL="0" indent="0">
              <a:buNone/>
            </a:pPr>
            <a:r>
              <a:rPr lang="en-US" dirty="0" smtClean="0"/>
              <a:t>Example of </a:t>
            </a:r>
            <a:r>
              <a:rPr lang="en-US" dirty="0"/>
              <a:t>B</a:t>
            </a:r>
            <a:r>
              <a:rPr lang="en-US" dirty="0" smtClean="0"/>
              <a:t>inary search:</a:t>
            </a:r>
          </a:p>
          <a:p>
            <a:pPr marL="0" indent="0">
              <a:buNone/>
            </a:pPr>
            <a:endParaRPr lang="en-US" dirty="0"/>
          </a:p>
          <a:p>
            <a:pPr marL="514350" indent="-514350">
              <a:buAutoNum type="arabicParenR"/>
            </a:pPr>
            <a:r>
              <a:rPr lang="en-US" dirty="0" smtClean="0"/>
              <a:t>2,5,8,12,16,23,38,56,72,91</a:t>
            </a:r>
          </a:p>
          <a:p>
            <a:pPr marL="514350" indent="-514350">
              <a:buAutoNum type="arabicParenR"/>
            </a:pPr>
            <a:r>
              <a:rPr lang="en-US" dirty="0"/>
              <a:t> </a:t>
            </a:r>
            <a:r>
              <a:rPr lang="en-US" dirty="0" smtClean="0"/>
              <a:t>1,2,4,7,8,10,11,13,14,15</a:t>
            </a:r>
          </a:p>
          <a:p>
            <a:pPr marL="514350" indent="-514350">
              <a:buAutoNum type="arabicParenR"/>
            </a:pPr>
            <a:r>
              <a:rPr lang="en-US" dirty="0"/>
              <a:t> </a:t>
            </a:r>
            <a:r>
              <a:rPr lang="en-US" dirty="0" smtClean="0"/>
              <a:t>6,12,17,23,38,45,77,84,90</a:t>
            </a:r>
          </a:p>
          <a:p>
            <a:pPr marL="514350" indent="-514350">
              <a:buAutoNum type="arabicParenR"/>
            </a:pPr>
            <a:r>
              <a:rPr lang="en-US" dirty="0"/>
              <a:t> </a:t>
            </a:r>
            <a:r>
              <a:rPr lang="en-US" dirty="0" smtClean="0"/>
              <a:t>1,5,7,12,13,16,17,22,24</a:t>
            </a:r>
          </a:p>
          <a:p>
            <a:pPr marL="0" indent="0">
              <a:buNone/>
            </a:pPr>
            <a:endParaRPr lang="en-US" dirty="0"/>
          </a:p>
        </p:txBody>
      </p:sp>
    </p:spTree>
    <p:extLst>
      <p:ext uri="{BB962C8B-B14F-4D97-AF65-F5344CB8AC3E}">
        <p14:creationId xmlns:p14="http://schemas.microsoft.com/office/powerpoint/2010/main" xmlns="" val="236920459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1652" y="239282"/>
            <a:ext cx="10952148" cy="5937681"/>
          </a:xfrm>
        </p:spPr>
        <p:txBody>
          <a:bodyPr>
            <a:normAutofit lnSpcReduction="10000"/>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a:t>
            </a:r>
          </a:p>
          <a:p>
            <a:pPr marL="0" indent="0">
              <a:buNone/>
            </a:pPr>
            <a:r>
              <a:rPr lang="en-US" dirty="0"/>
              <a:t>	</a:t>
            </a:r>
            <a:r>
              <a:rPr lang="en-US" dirty="0" smtClean="0"/>
              <a:t>		Fig: Example of Binary search</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84467" y="586454"/>
            <a:ext cx="7812460" cy="4536267"/>
          </a:xfrm>
          <a:prstGeom prst="rect">
            <a:avLst/>
          </a:prstGeom>
        </p:spPr>
      </p:pic>
    </p:spTree>
    <p:extLst>
      <p:ext uri="{BB962C8B-B14F-4D97-AF65-F5344CB8AC3E}">
        <p14:creationId xmlns:p14="http://schemas.microsoft.com/office/powerpoint/2010/main" xmlns="" val="175744389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1652" y="333286"/>
            <a:ext cx="10952148" cy="5843677"/>
          </a:xfrm>
        </p:spPr>
        <p:txBody>
          <a:bodyPr/>
          <a:lstStyle/>
          <a:p>
            <a:pPr marL="0" indent="0">
              <a:buNone/>
            </a:pPr>
            <a:r>
              <a:rPr lang="en-US" dirty="0" smtClean="0"/>
              <a:t>Exercise problems:</a:t>
            </a:r>
          </a:p>
          <a:p>
            <a:pPr marL="0" indent="0">
              <a:buNone/>
            </a:pPr>
            <a:endParaRPr lang="en-US" dirty="0" smtClean="0"/>
          </a:p>
          <a:p>
            <a:pPr marL="514350" indent="-514350">
              <a:buFont typeface="Arial" panose="020B0604020202020204" pitchFamily="34" charset="0"/>
              <a:buAutoNum type="arabicParenR"/>
            </a:pPr>
            <a:r>
              <a:rPr lang="en-US" dirty="0"/>
              <a:t>15,27,33,83,92,99</a:t>
            </a:r>
          </a:p>
          <a:p>
            <a:pPr marL="514350" indent="-514350">
              <a:buAutoNum type="arabicParenR"/>
            </a:pPr>
            <a:r>
              <a:rPr lang="en-US" dirty="0" smtClean="0"/>
              <a:t> 2,6,9,11,12,22,32,43</a:t>
            </a:r>
          </a:p>
          <a:p>
            <a:pPr marL="514350" indent="-514350">
              <a:buAutoNum type="arabicParenR"/>
            </a:pPr>
            <a:r>
              <a:rPr lang="en-US" dirty="0" smtClean="0"/>
              <a:t>26,35,38,41,46,50,51,54,56</a:t>
            </a:r>
          </a:p>
          <a:p>
            <a:pPr marL="514350" indent="-514350">
              <a:buAutoNum type="arabicParenR"/>
            </a:pPr>
            <a:r>
              <a:rPr lang="en-US" dirty="0"/>
              <a:t> </a:t>
            </a:r>
            <a:r>
              <a:rPr lang="en-US" dirty="0" smtClean="0"/>
              <a:t>1,3,12,14,23,34,55,65,75,78</a:t>
            </a:r>
          </a:p>
          <a:p>
            <a:pPr marL="514350" indent="-514350">
              <a:buAutoNum type="arabicParenR"/>
            </a:pPr>
            <a:r>
              <a:rPr lang="en-US" dirty="0" smtClean="0"/>
              <a:t>4,5,10,15,20,25,30,35,40,45,50,58,65,80,98</a:t>
            </a:r>
            <a:endParaRPr lang="en-US" dirty="0"/>
          </a:p>
          <a:p>
            <a:pPr marL="514350" indent="-514350">
              <a:buAutoNum type="arabicParenR"/>
            </a:pPr>
            <a:endParaRPr lang="en-US" dirty="0"/>
          </a:p>
        </p:txBody>
      </p:sp>
    </p:spTree>
    <p:extLst>
      <p:ext uri="{BB962C8B-B14F-4D97-AF65-F5344CB8AC3E}">
        <p14:creationId xmlns:p14="http://schemas.microsoft.com/office/powerpoint/2010/main" xmlns="" val="226804816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2011" y="170916"/>
            <a:ext cx="11071789" cy="6006047"/>
          </a:xfrm>
        </p:spPr>
        <p:txBody>
          <a:bodyPr/>
          <a:lstStyle/>
          <a:p>
            <a:pPr marL="0" indent="0">
              <a:buNone/>
            </a:pPr>
            <a:r>
              <a:rPr lang="en-US" b="1" dirty="0" smtClean="0"/>
              <a:t>Hashing:</a:t>
            </a:r>
          </a:p>
          <a:p>
            <a:pPr>
              <a:buFont typeface="Wingdings" panose="05000000000000000000" pitchFamily="2" charset="2"/>
              <a:buChar char="Ø"/>
            </a:pPr>
            <a:r>
              <a:rPr lang="en-US" dirty="0" smtClean="0"/>
              <a:t> </a:t>
            </a:r>
            <a:r>
              <a:rPr lang="en-US" dirty="0"/>
              <a:t>Hashing is a technique to convert a range of key values into a range of indexes of an array</a:t>
            </a:r>
            <a:r>
              <a:rPr lang="en-US" dirty="0" smtClean="0"/>
              <a:t>. </a:t>
            </a:r>
          </a:p>
          <a:p>
            <a:pPr>
              <a:buFont typeface="Wingdings" panose="05000000000000000000" pitchFamily="2" charset="2"/>
              <a:buChar char="Ø"/>
            </a:pPr>
            <a:r>
              <a:rPr lang="en-US" dirty="0"/>
              <a:t> We're going to use modulo operator to get a range of key values. Consider an example of hash table of size </a:t>
            </a:r>
            <a:r>
              <a:rPr lang="en-US" dirty="0" smtClean="0"/>
              <a:t>10</a:t>
            </a:r>
            <a:r>
              <a:rPr lang="en-US" dirty="0"/>
              <a:t>, and the following items are to be stored. Item are in the (</a:t>
            </a:r>
            <a:r>
              <a:rPr lang="en-US" dirty="0" err="1"/>
              <a:t>key,value</a:t>
            </a:r>
            <a:r>
              <a:rPr lang="en-US" dirty="0"/>
              <a:t>) format</a:t>
            </a:r>
            <a:r>
              <a:rPr lang="en-US" dirty="0" smtClean="0"/>
              <a:t>.</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221691" y="3407545"/>
            <a:ext cx="8687693" cy="2403595"/>
          </a:xfrm>
          <a:prstGeom prst="rect">
            <a:avLst/>
          </a:prstGeom>
        </p:spPr>
      </p:pic>
    </p:spTree>
    <p:extLst>
      <p:ext uri="{BB962C8B-B14F-4D97-AF65-F5344CB8AC3E}">
        <p14:creationId xmlns:p14="http://schemas.microsoft.com/office/powerpoint/2010/main" xmlns="" val="180601206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0198" y="333286"/>
            <a:ext cx="10943602" cy="5843677"/>
          </a:xfrm>
        </p:spPr>
        <p:txBody>
          <a:bodyPr/>
          <a:lstStyle/>
          <a:p>
            <a:pPr marL="0" indent="0">
              <a:buNone/>
            </a:pPr>
            <a:r>
              <a:rPr lang="en-US" dirty="0"/>
              <a:t>Some examples of how hashing is used in our lives include:</a:t>
            </a:r>
          </a:p>
          <a:p>
            <a:pPr marL="0" indent="0">
              <a:buNone/>
            </a:pPr>
            <a:endParaRPr lang="en-US" dirty="0"/>
          </a:p>
          <a:p>
            <a:pPr>
              <a:buFont typeface="Wingdings" panose="05000000000000000000" pitchFamily="2" charset="2"/>
              <a:buChar char="Ø"/>
            </a:pPr>
            <a:r>
              <a:rPr lang="en-US" dirty="0"/>
              <a:t>In universities, each student is assigned a unique roll number that can be used to retrieve information about them.</a:t>
            </a:r>
          </a:p>
          <a:p>
            <a:pPr>
              <a:buFont typeface="Wingdings" panose="05000000000000000000" pitchFamily="2" charset="2"/>
              <a:buChar char="Ø"/>
            </a:pPr>
            <a:r>
              <a:rPr lang="en-US" dirty="0"/>
              <a:t>In libraries, each book is assigned a unique number that can be used to determine information about the book, such as its exact position in the library or the users it has been issued to etc.</a:t>
            </a:r>
          </a:p>
          <a:p>
            <a:pPr marL="0" indent="0">
              <a:buNone/>
            </a:pPr>
            <a:endParaRPr lang="en-US" dirty="0" smtClean="0"/>
          </a:p>
          <a:p>
            <a:pPr marL="0" indent="0">
              <a:buNone/>
            </a:pPr>
            <a:r>
              <a:rPr lang="en-US" dirty="0"/>
              <a:t> </a:t>
            </a:r>
            <a:r>
              <a:rPr lang="en-US" dirty="0" smtClean="0"/>
              <a:t>    In </a:t>
            </a:r>
            <a:r>
              <a:rPr lang="en-US" dirty="0"/>
              <a:t>both these examples the students and books were hashed to a </a:t>
            </a:r>
            <a:r>
              <a:rPr lang="en-US" dirty="0" smtClean="0"/>
              <a:t>unique number</a:t>
            </a:r>
            <a:r>
              <a:rPr lang="en-US" dirty="0"/>
              <a:t>.</a:t>
            </a:r>
          </a:p>
        </p:txBody>
      </p:sp>
    </p:spTree>
    <p:extLst>
      <p:ext uri="{BB962C8B-B14F-4D97-AF65-F5344CB8AC3E}">
        <p14:creationId xmlns:p14="http://schemas.microsoft.com/office/powerpoint/2010/main" xmlns="" val="5221317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35390" y="334978"/>
            <a:ext cx="11118410" cy="5841985"/>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a:t>
            </a:r>
          </a:p>
          <a:p>
            <a:pPr marL="0" indent="0">
              <a:buNone/>
            </a:pPr>
            <a:r>
              <a:rPr lang="en-US" dirty="0"/>
              <a:t> </a:t>
            </a:r>
            <a:r>
              <a:rPr lang="en-US" dirty="0" smtClean="0"/>
              <a:t>                          </a:t>
            </a:r>
          </a:p>
          <a:p>
            <a:pPr marL="0" indent="0">
              <a:buNone/>
            </a:pPr>
            <a:r>
              <a:rPr lang="en-US" dirty="0"/>
              <a:t> </a:t>
            </a:r>
            <a:r>
              <a:rPr lang="en-US" dirty="0" smtClean="0"/>
              <a:t>                                              Fig: Example of bubble sort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12342" y="284392"/>
            <a:ext cx="8374454" cy="5024673"/>
          </a:xfrm>
          <a:prstGeom prst="rect">
            <a:avLst/>
          </a:prstGeom>
        </p:spPr>
      </p:pic>
    </p:spTree>
    <p:extLst>
      <p:ext uri="{BB962C8B-B14F-4D97-AF65-F5344CB8AC3E}">
        <p14:creationId xmlns:p14="http://schemas.microsoft.com/office/powerpoint/2010/main" xmlns="" val="273438809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1832" y="299103"/>
            <a:ext cx="11011968" cy="5877860"/>
          </a:xfrm>
        </p:spPr>
        <p:txBody>
          <a:bodyPr/>
          <a:lstStyle/>
          <a:p>
            <a:pPr marL="0" indent="0">
              <a:buNone/>
            </a:pPr>
            <a:r>
              <a:rPr lang="en-US" b="1" dirty="0" smtClean="0"/>
              <a:t>Hash table:</a:t>
            </a:r>
          </a:p>
          <a:p>
            <a:pPr marL="0" indent="0">
              <a:buNone/>
            </a:pPr>
            <a:endParaRPr lang="en-US" dirty="0" smtClean="0"/>
          </a:p>
          <a:p>
            <a:pPr>
              <a:buFont typeface="Wingdings" panose="05000000000000000000" pitchFamily="2" charset="2"/>
              <a:buChar char="Ø"/>
            </a:pPr>
            <a:r>
              <a:rPr lang="en-US" b="1" dirty="0" smtClean="0"/>
              <a:t> </a:t>
            </a:r>
            <a:r>
              <a:rPr lang="en-US" dirty="0" smtClean="0"/>
              <a:t>Hash table is a data structure in which keys are mapped to array positions by a hash function.</a:t>
            </a:r>
          </a:p>
          <a:p>
            <a:pPr marL="0" indent="0">
              <a:buNone/>
            </a:pPr>
            <a:endParaRPr lang="en-US" dirty="0" smtClean="0"/>
          </a:p>
          <a:p>
            <a:pPr>
              <a:buFont typeface="Wingdings" panose="05000000000000000000" pitchFamily="2" charset="2"/>
              <a:buChar char="Ø"/>
            </a:pPr>
            <a:r>
              <a:rPr lang="en-US" dirty="0"/>
              <a:t> </a:t>
            </a:r>
            <a:r>
              <a:rPr lang="en-US" dirty="0" smtClean="0"/>
              <a:t>A value stored in a hash table can be searched  in O(1) time by using a hash function which generates an address from the key(by producing </a:t>
            </a:r>
            <a:r>
              <a:rPr lang="en-US" dirty="0" err="1" smtClean="0"/>
              <a:t>te</a:t>
            </a:r>
            <a:r>
              <a:rPr lang="en-US" dirty="0" smtClean="0"/>
              <a:t> index of the array whether the value is stored).</a:t>
            </a:r>
          </a:p>
          <a:p>
            <a:pPr marL="0" indent="0">
              <a:buNone/>
            </a:pPr>
            <a:endParaRPr lang="en-US" dirty="0" smtClean="0"/>
          </a:p>
          <a:p>
            <a:pPr>
              <a:buFont typeface="Wingdings" panose="05000000000000000000" pitchFamily="2" charset="2"/>
              <a:buChar char="Ø"/>
            </a:pPr>
            <a:r>
              <a:rPr lang="en-US" b="1" dirty="0"/>
              <a:t> </a:t>
            </a:r>
            <a:r>
              <a:rPr lang="en-US" dirty="0"/>
              <a:t>In a hash table, data is stored in an array format, where each data value has its own unique index value. Access of data becomes very fast if we know the index of the desired data</a:t>
            </a:r>
            <a:r>
              <a:rPr lang="en-US" dirty="0" smtClean="0"/>
              <a:t>. </a:t>
            </a:r>
            <a:endParaRPr lang="en-US" b="1"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xmlns="" val="169410647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7828" y="264920"/>
            <a:ext cx="11105972" cy="5912043"/>
          </a:xfrm>
        </p:spPr>
        <p:txBody>
          <a:bodyPr/>
          <a:lstStyle/>
          <a:p>
            <a:pPr marL="0" indent="0">
              <a:buNone/>
            </a:pPr>
            <a:endParaRPr lang="en-US" b="1" dirty="0" smtClean="0"/>
          </a:p>
          <a:p>
            <a:pPr marL="0" indent="0">
              <a:buNone/>
            </a:pPr>
            <a:r>
              <a:rPr lang="en-US" b="1" dirty="0" smtClean="0"/>
              <a:t>Basic </a:t>
            </a:r>
            <a:r>
              <a:rPr lang="en-US" b="1" dirty="0"/>
              <a:t>Operations:</a:t>
            </a:r>
          </a:p>
          <a:p>
            <a:pPr marL="0" indent="0">
              <a:buNone/>
            </a:pPr>
            <a:r>
              <a:rPr lang="en-US" dirty="0" smtClean="0"/>
              <a:t>Following </a:t>
            </a:r>
            <a:r>
              <a:rPr lang="en-US" dirty="0"/>
              <a:t>are the basic primary operations of a hash table.</a:t>
            </a:r>
          </a:p>
          <a:p>
            <a:pPr marL="0" indent="0">
              <a:buNone/>
            </a:pPr>
            <a:endParaRPr lang="en-US" dirty="0"/>
          </a:p>
          <a:p>
            <a:pPr marL="0" indent="0">
              <a:buNone/>
            </a:pPr>
            <a:r>
              <a:rPr lang="en-US" dirty="0" smtClean="0"/>
              <a:t>1) </a:t>
            </a:r>
            <a:r>
              <a:rPr lang="en-US" b="1" dirty="0" smtClean="0"/>
              <a:t>Search</a:t>
            </a:r>
            <a:r>
              <a:rPr lang="en-US" dirty="0" smtClean="0"/>
              <a:t> </a:t>
            </a:r>
            <a:r>
              <a:rPr lang="en-US" dirty="0"/>
              <a:t>− Searches an element in a hash table.</a:t>
            </a:r>
          </a:p>
          <a:p>
            <a:pPr marL="0" indent="0">
              <a:buNone/>
            </a:pPr>
            <a:r>
              <a:rPr lang="en-US" dirty="0" smtClean="0"/>
              <a:t>2) </a:t>
            </a:r>
            <a:r>
              <a:rPr lang="en-US" b="1" dirty="0" smtClean="0"/>
              <a:t>Insert</a:t>
            </a:r>
            <a:r>
              <a:rPr lang="en-US" dirty="0" smtClean="0"/>
              <a:t> </a:t>
            </a:r>
            <a:r>
              <a:rPr lang="en-US" dirty="0"/>
              <a:t>− inserts an element in a hash table.</a:t>
            </a:r>
          </a:p>
          <a:p>
            <a:pPr marL="0" indent="0">
              <a:buNone/>
            </a:pPr>
            <a:r>
              <a:rPr lang="en-US" dirty="0" smtClean="0"/>
              <a:t>3) </a:t>
            </a:r>
            <a:r>
              <a:rPr lang="en-US" b="1" dirty="0" smtClean="0"/>
              <a:t>delete</a:t>
            </a:r>
            <a:r>
              <a:rPr lang="en-US" dirty="0" smtClean="0"/>
              <a:t> </a:t>
            </a:r>
            <a:r>
              <a:rPr lang="en-US" dirty="0"/>
              <a:t>− Deletes an element from a hash table.</a:t>
            </a:r>
          </a:p>
        </p:txBody>
      </p:sp>
    </p:spTree>
    <p:extLst>
      <p:ext uri="{BB962C8B-B14F-4D97-AF65-F5344CB8AC3E}">
        <p14:creationId xmlns:p14="http://schemas.microsoft.com/office/powerpoint/2010/main" xmlns="" val="195216032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4561" y="273465"/>
            <a:ext cx="10969239" cy="5903498"/>
          </a:xfrm>
        </p:spPr>
        <p:txBody>
          <a:bodyPr/>
          <a:lstStyle/>
          <a:p>
            <a:pPr marL="0" indent="0">
              <a:buNone/>
            </a:pPr>
            <a:r>
              <a:rPr lang="en-US" b="1" dirty="0" smtClean="0"/>
              <a:t>Hash function:</a:t>
            </a:r>
          </a:p>
          <a:p>
            <a:pPr>
              <a:buFont typeface="Wingdings" panose="05000000000000000000" pitchFamily="2" charset="2"/>
              <a:buChar char="Ø"/>
            </a:pPr>
            <a:r>
              <a:rPr lang="en-US" dirty="0" smtClean="0"/>
              <a:t> A hash function is a mathematical formula which,when applied to a key, produces an integer which can be used as an index for the key in the hash table.</a:t>
            </a:r>
          </a:p>
          <a:p>
            <a:pPr>
              <a:buFont typeface="Wingdings" panose="05000000000000000000" pitchFamily="2" charset="2"/>
              <a:buChar char="Ø"/>
            </a:pPr>
            <a:r>
              <a:rPr lang="en-US" dirty="0"/>
              <a:t> </a:t>
            </a:r>
            <a:r>
              <a:rPr lang="en-US" dirty="0" smtClean="0"/>
              <a:t>The main aim of ash function is that elements should be relatively, randomly, and uniformly distributed.</a:t>
            </a:r>
          </a:p>
          <a:p>
            <a:pPr>
              <a:buFont typeface="Wingdings" panose="05000000000000000000" pitchFamily="2" charset="2"/>
              <a:buChar char="Ø"/>
            </a:pPr>
            <a:r>
              <a:rPr lang="en-US" dirty="0"/>
              <a:t> </a:t>
            </a:r>
            <a:r>
              <a:rPr lang="en-US" dirty="0" smtClean="0"/>
              <a:t>It produces a unique set of integers within some suitable range in order to reduce the number of collisions.</a:t>
            </a:r>
          </a:p>
          <a:p>
            <a:pPr>
              <a:buFont typeface="Wingdings" panose="05000000000000000000" pitchFamily="2" charset="2"/>
              <a:buChar char="Ø"/>
            </a:pPr>
            <a:r>
              <a:rPr lang="en-US" dirty="0"/>
              <a:t> </a:t>
            </a:r>
            <a:r>
              <a:rPr lang="en-US" dirty="0" smtClean="0"/>
              <a:t>In practice, there is no hash function that eliminates collisions completely.</a:t>
            </a:r>
          </a:p>
          <a:p>
            <a:pPr>
              <a:buFont typeface="Wingdings" panose="05000000000000000000" pitchFamily="2" charset="2"/>
              <a:buChar char="Ø"/>
            </a:pPr>
            <a:r>
              <a:rPr lang="en-US" dirty="0"/>
              <a:t> </a:t>
            </a:r>
            <a:r>
              <a:rPr lang="en-US" dirty="0" smtClean="0"/>
              <a:t>A good  hash function can only minimize the number of collisions by spreading the elements uniformly throughout the array.</a:t>
            </a:r>
          </a:p>
          <a:p>
            <a:pPr>
              <a:buFont typeface="Wingdings" panose="05000000000000000000" pitchFamily="2" charset="2"/>
              <a:buChar char="Ø"/>
            </a:pPr>
            <a:endParaRPr lang="en-US" dirty="0" smtClean="0"/>
          </a:p>
        </p:txBody>
      </p:sp>
    </p:spTree>
    <p:extLst>
      <p:ext uri="{BB962C8B-B14F-4D97-AF65-F5344CB8AC3E}">
        <p14:creationId xmlns:p14="http://schemas.microsoft.com/office/powerpoint/2010/main" xmlns="" val="156109442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7290" y="282011"/>
            <a:ext cx="10926510" cy="5894952"/>
          </a:xfrm>
        </p:spPr>
        <p:txBody>
          <a:bodyPr>
            <a:normAutofit/>
          </a:bodyPr>
          <a:lstStyle/>
          <a:p>
            <a:pPr marL="0" indent="0">
              <a:buNone/>
            </a:pPr>
            <a:r>
              <a:rPr lang="en-US" b="1" dirty="0"/>
              <a:t>Properties of a Good Hash Function</a:t>
            </a:r>
            <a:r>
              <a:rPr lang="en-US" b="1" dirty="0" smtClean="0"/>
              <a:t>: </a:t>
            </a:r>
          </a:p>
          <a:p>
            <a:pPr marL="0" indent="0">
              <a:buNone/>
            </a:pPr>
            <a:r>
              <a:rPr lang="en-US" b="1" dirty="0"/>
              <a:t>Low </a:t>
            </a:r>
            <a:r>
              <a:rPr lang="en-US" b="1" dirty="0" smtClean="0"/>
              <a:t>cost: </a:t>
            </a:r>
            <a:r>
              <a:rPr lang="en-US" dirty="0"/>
              <a:t>The cost of executing a hash function must be small, so that using the hashing </a:t>
            </a:r>
            <a:r>
              <a:rPr lang="en-US" dirty="0" smtClean="0"/>
              <a:t>technique becomes </a:t>
            </a:r>
            <a:r>
              <a:rPr lang="en-US" dirty="0"/>
              <a:t>preferable over other approaches</a:t>
            </a:r>
            <a:r>
              <a:rPr lang="en-US" dirty="0" smtClean="0"/>
              <a:t>.</a:t>
            </a:r>
          </a:p>
          <a:p>
            <a:pPr marL="0" indent="0">
              <a:buNone/>
            </a:pPr>
            <a:r>
              <a:rPr lang="en-US" b="1" dirty="0" smtClean="0"/>
              <a:t>Determinism:</a:t>
            </a:r>
            <a:r>
              <a:rPr lang="en-US" dirty="0" smtClean="0"/>
              <a:t> </a:t>
            </a:r>
            <a:r>
              <a:rPr lang="en-US" dirty="0"/>
              <a:t>A hash procedure must be deterministic. This means that the same hash value </a:t>
            </a:r>
            <a:r>
              <a:rPr lang="en-US" dirty="0" smtClean="0"/>
              <a:t>must be </a:t>
            </a:r>
            <a:r>
              <a:rPr lang="en-US" dirty="0"/>
              <a:t>generated for a given input value. However, this criteria excludes hash functions that </a:t>
            </a:r>
            <a:r>
              <a:rPr lang="en-US" dirty="0" smtClean="0"/>
              <a:t>depend on </a:t>
            </a:r>
            <a:r>
              <a:rPr lang="en-US" dirty="0"/>
              <a:t>external variable parameters (such as the time of day) and on the memory address of the </a:t>
            </a:r>
            <a:r>
              <a:rPr lang="en-US" dirty="0" smtClean="0"/>
              <a:t>object being </a:t>
            </a:r>
            <a:r>
              <a:rPr lang="en-US" dirty="0"/>
              <a:t>hashed (because address of the object may change during processing).</a:t>
            </a:r>
          </a:p>
          <a:p>
            <a:pPr marL="0" indent="0">
              <a:buNone/>
            </a:pPr>
            <a:r>
              <a:rPr lang="en-US" b="1" dirty="0" smtClean="0"/>
              <a:t>Uniformity</a:t>
            </a:r>
            <a:r>
              <a:rPr lang="en-US" dirty="0" smtClean="0"/>
              <a:t>: A </a:t>
            </a:r>
            <a:r>
              <a:rPr lang="en-US" dirty="0"/>
              <a:t>good hash function must map the keys as evenly as possible over its output </a:t>
            </a:r>
            <a:r>
              <a:rPr lang="en-US" dirty="0" smtClean="0"/>
              <a:t>range. This </a:t>
            </a:r>
            <a:r>
              <a:rPr lang="en-US" dirty="0"/>
              <a:t>means that the probability of generating every hash value in the output range should </a:t>
            </a:r>
            <a:r>
              <a:rPr lang="en-US" dirty="0" smtClean="0"/>
              <a:t>roughly be </a:t>
            </a:r>
            <a:r>
              <a:rPr lang="en-US" dirty="0"/>
              <a:t>the same. The property of uniformity also minimizes the number of collisions</a:t>
            </a:r>
          </a:p>
        </p:txBody>
      </p:sp>
    </p:spTree>
    <p:extLst>
      <p:ext uri="{BB962C8B-B14F-4D97-AF65-F5344CB8AC3E}">
        <p14:creationId xmlns:p14="http://schemas.microsoft.com/office/powerpoint/2010/main" xmlns="" val="303732593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740" y="256374"/>
            <a:ext cx="11029060" cy="5920589"/>
          </a:xfrm>
        </p:spPr>
        <p:txBody>
          <a:bodyPr/>
          <a:lstStyle/>
          <a:p>
            <a:pPr marL="0" indent="0">
              <a:buNone/>
            </a:pPr>
            <a:r>
              <a:rPr lang="en-US" b="1" dirty="0"/>
              <a:t>DIFFERENT HASH </a:t>
            </a:r>
            <a:r>
              <a:rPr lang="en-US" b="1" dirty="0" smtClean="0"/>
              <a:t>FUNCTIONS:</a:t>
            </a:r>
          </a:p>
          <a:p>
            <a:pPr marL="0" indent="0">
              <a:buNone/>
            </a:pPr>
            <a:r>
              <a:rPr lang="en-US" dirty="0"/>
              <a:t>we will discuss the hash functions which use numeric keys. However, there </a:t>
            </a:r>
            <a:r>
              <a:rPr lang="en-US" dirty="0" smtClean="0"/>
              <a:t>can be </a:t>
            </a:r>
            <a:r>
              <a:rPr lang="en-US" dirty="0"/>
              <a:t>cases in real-world applications where we can have alphanumeric keys rather than </a:t>
            </a:r>
            <a:r>
              <a:rPr lang="en-US" dirty="0" smtClean="0"/>
              <a:t>simple numeric keys. In </a:t>
            </a:r>
            <a:r>
              <a:rPr lang="en-US" dirty="0"/>
              <a:t>such cases, the ASCII value of the character can be used to transform it into </a:t>
            </a:r>
            <a:r>
              <a:rPr lang="en-US" dirty="0" smtClean="0"/>
              <a:t>its equivalent </a:t>
            </a:r>
            <a:r>
              <a:rPr lang="en-US" dirty="0"/>
              <a:t>numeric key. Once this transformation is done, any of the hash functions given </a:t>
            </a:r>
            <a:r>
              <a:rPr lang="en-US" dirty="0" smtClean="0"/>
              <a:t>below can </a:t>
            </a:r>
            <a:r>
              <a:rPr lang="en-US" dirty="0"/>
              <a:t>be applied to generate the hash value</a:t>
            </a:r>
            <a:r>
              <a:rPr lang="en-US" dirty="0" smtClean="0"/>
              <a:t>.</a:t>
            </a:r>
          </a:p>
          <a:p>
            <a:pPr marL="0" indent="0">
              <a:buNone/>
            </a:pPr>
            <a:r>
              <a:rPr lang="en-US" dirty="0" smtClean="0"/>
              <a:t> </a:t>
            </a:r>
            <a:r>
              <a:rPr lang="en-US" dirty="0"/>
              <a:t>1. Division </a:t>
            </a:r>
            <a:r>
              <a:rPr lang="en-US" dirty="0" smtClean="0"/>
              <a:t>Method</a:t>
            </a:r>
          </a:p>
          <a:p>
            <a:pPr marL="0" indent="0">
              <a:buNone/>
            </a:pPr>
            <a:r>
              <a:rPr lang="en-US" dirty="0" smtClean="0"/>
              <a:t> 2</a:t>
            </a:r>
            <a:r>
              <a:rPr lang="en-US" dirty="0"/>
              <a:t>. Multiplication </a:t>
            </a:r>
            <a:r>
              <a:rPr lang="en-US" dirty="0" smtClean="0"/>
              <a:t>Method</a:t>
            </a:r>
          </a:p>
          <a:p>
            <a:pPr marL="0" indent="0">
              <a:buNone/>
            </a:pPr>
            <a:r>
              <a:rPr lang="en-US" dirty="0"/>
              <a:t> 3. Mid-Square </a:t>
            </a:r>
            <a:r>
              <a:rPr lang="en-US" dirty="0" smtClean="0"/>
              <a:t>Method</a:t>
            </a:r>
          </a:p>
          <a:p>
            <a:pPr marL="0" indent="0">
              <a:buNone/>
            </a:pPr>
            <a:r>
              <a:rPr lang="en-US" dirty="0"/>
              <a:t> 4. Folding Method</a:t>
            </a:r>
          </a:p>
        </p:txBody>
      </p:sp>
    </p:spTree>
    <p:extLst>
      <p:ext uri="{BB962C8B-B14F-4D97-AF65-F5344CB8AC3E}">
        <p14:creationId xmlns:p14="http://schemas.microsoft.com/office/powerpoint/2010/main" xmlns="" val="321789561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1832" y="376015"/>
            <a:ext cx="11011968" cy="5800948"/>
          </a:xfrm>
        </p:spPr>
        <p:txBody>
          <a:bodyPr/>
          <a:lstStyle/>
          <a:p>
            <a:pPr marL="514350" indent="-514350">
              <a:buAutoNum type="arabicPeriod"/>
            </a:pPr>
            <a:r>
              <a:rPr lang="en-US" b="1" dirty="0" smtClean="0"/>
              <a:t>Division Method:</a:t>
            </a:r>
          </a:p>
          <a:p>
            <a:pPr>
              <a:buFont typeface="Wingdings" panose="05000000000000000000" pitchFamily="2" charset="2"/>
              <a:buChar char="Ø"/>
            </a:pPr>
            <a:r>
              <a:rPr lang="en-US" dirty="0"/>
              <a:t> It is the most simple method of hashing an integer x. This method divides x by M and then </a:t>
            </a:r>
            <a:r>
              <a:rPr lang="en-US" dirty="0" smtClean="0"/>
              <a:t>uses the </a:t>
            </a:r>
            <a:r>
              <a:rPr lang="en-US" dirty="0"/>
              <a:t>remainder obtained. In this case, the hash function can be given </a:t>
            </a:r>
            <a:r>
              <a:rPr lang="en-US" dirty="0" smtClean="0"/>
              <a:t>as</a:t>
            </a:r>
            <a:endParaRPr lang="en-US" dirty="0"/>
          </a:p>
          <a:p>
            <a:pPr marL="0" indent="0">
              <a:buNone/>
            </a:pPr>
            <a:r>
              <a:rPr lang="en-US" dirty="0" smtClean="0"/>
              <a:t>                              h(x</a:t>
            </a:r>
            <a:r>
              <a:rPr lang="en-US" dirty="0"/>
              <a:t>) = x mod </a:t>
            </a:r>
            <a:r>
              <a:rPr lang="en-US" dirty="0" smtClean="0"/>
              <a:t>M</a:t>
            </a:r>
          </a:p>
          <a:p>
            <a:pPr marL="0" indent="0">
              <a:buNone/>
            </a:pPr>
            <a:endParaRPr lang="en-US" dirty="0"/>
          </a:p>
          <a:p>
            <a:pPr>
              <a:buFont typeface="Wingdings" panose="05000000000000000000" pitchFamily="2" charset="2"/>
              <a:buChar char="Ø"/>
            </a:pPr>
            <a:r>
              <a:rPr lang="en-US" dirty="0"/>
              <a:t>The division method is quite good for just about any value of M and since it requires only a </a:t>
            </a:r>
            <a:r>
              <a:rPr lang="en-US" dirty="0" smtClean="0"/>
              <a:t>single division </a:t>
            </a:r>
            <a:r>
              <a:rPr lang="en-US" dirty="0"/>
              <a:t>operation, the method works very fast. However, extra care should be taken to select </a:t>
            </a:r>
            <a:r>
              <a:rPr lang="en-US" dirty="0" smtClean="0"/>
              <a:t>a suitable </a:t>
            </a:r>
            <a:r>
              <a:rPr lang="en-US" dirty="0"/>
              <a:t>value for M.</a:t>
            </a:r>
          </a:p>
        </p:txBody>
      </p:sp>
    </p:spTree>
    <p:extLst>
      <p:ext uri="{BB962C8B-B14F-4D97-AF65-F5344CB8AC3E}">
        <p14:creationId xmlns:p14="http://schemas.microsoft.com/office/powerpoint/2010/main" xmlns="" val="237111471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378" y="213645"/>
            <a:ext cx="11003422" cy="5963318"/>
          </a:xfrm>
        </p:spPr>
        <p:txBody>
          <a:bodyPr/>
          <a:lstStyle/>
          <a:p>
            <a:pPr marL="0" indent="0">
              <a:buNone/>
            </a:pPr>
            <a:endParaRPr lang="en-US" b="1" dirty="0" smtClean="0"/>
          </a:p>
          <a:p>
            <a:pPr marL="0" indent="0">
              <a:buNone/>
            </a:pPr>
            <a:r>
              <a:rPr lang="en-US" b="1" dirty="0" smtClean="0"/>
              <a:t>COLLISIONS:</a:t>
            </a:r>
            <a:endParaRPr lang="en-US" b="1" dirty="0"/>
          </a:p>
          <a:p>
            <a:pPr marL="0" indent="0">
              <a:buNone/>
            </a:pPr>
            <a:r>
              <a:rPr lang="en-US" dirty="0" smtClean="0"/>
              <a:t>Collisions </a:t>
            </a:r>
            <a:r>
              <a:rPr lang="en-US" dirty="0"/>
              <a:t>occur when the hash function maps two </a:t>
            </a:r>
            <a:r>
              <a:rPr lang="en-US" dirty="0" smtClean="0"/>
              <a:t>different keys </a:t>
            </a:r>
            <a:r>
              <a:rPr lang="en-US" dirty="0"/>
              <a:t>to the same location. Obviously, two records cannot be stored in the same location. </a:t>
            </a:r>
            <a:r>
              <a:rPr lang="en-US" dirty="0" smtClean="0"/>
              <a:t>Therefore, a </a:t>
            </a:r>
            <a:r>
              <a:rPr lang="en-US" dirty="0"/>
              <a:t>method used to solve the problem of collision, also called collision resolution technique, </a:t>
            </a:r>
            <a:r>
              <a:rPr lang="en-US" dirty="0" smtClean="0"/>
              <a:t>is applied</a:t>
            </a:r>
            <a:r>
              <a:rPr lang="en-US" dirty="0"/>
              <a:t>. The two most popular methods of resolving collisions are:</a:t>
            </a:r>
          </a:p>
          <a:p>
            <a:pPr marL="0" indent="0">
              <a:buNone/>
            </a:pPr>
            <a:endParaRPr lang="en-US" dirty="0" smtClean="0"/>
          </a:p>
          <a:p>
            <a:pPr marL="0" indent="0">
              <a:buNone/>
            </a:pPr>
            <a:r>
              <a:rPr lang="en-US" dirty="0" smtClean="0"/>
              <a:t>1</a:t>
            </a:r>
            <a:r>
              <a:rPr lang="en-US" dirty="0"/>
              <a:t>. Open addressing</a:t>
            </a:r>
          </a:p>
          <a:p>
            <a:pPr marL="0" indent="0">
              <a:buNone/>
            </a:pPr>
            <a:r>
              <a:rPr lang="en-US" dirty="0"/>
              <a:t>2. Chaining</a:t>
            </a:r>
          </a:p>
        </p:txBody>
      </p:sp>
    </p:spTree>
    <p:extLst>
      <p:ext uri="{BB962C8B-B14F-4D97-AF65-F5344CB8AC3E}">
        <p14:creationId xmlns:p14="http://schemas.microsoft.com/office/powerpoint/2010/main" xmlns="" val="334154384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923" y="239282"/>
            <a:ext cx="10994877" cy="5937681"/>
          </a:xfrm>
        </p:spPr>
        <p:txBody>
          <a:bodyPr>
            <a:normAutofit/>
          </a:bodyPr>
          <a:lstStyle/>
          <a:p>
            <a:pPr marL="0" indent="0">
              <a:buNone/>
            </a:pPr>
            <a:r>
              <a:rPr lang="en-US" b="1" dirty="0"/>
              <a:t>Collision Resolution by Open Addressing:</a:t>
            </a:r>
          </a:p>
          <a:p>
            <a:pPr marL="0" indent="0">
              <a:buNone/>
            </a:pPr>
            <a:endParaRPr lang="en-US" dirty="0"/>
          </a:p>
          <a:p>
            <a:pPr>
              <a:buFont typeface="Wingdings" panose="05000000000000000000" pitchFamily="2" charset="2"/>
              <a:buChar char="Ø"/>
            </a:pPr>
            <a:r>
              <a:rPr lang="en-US" dirty="0"/>
              <a:t>Once a collision takes place, open addressing or closed hashing computes new positions using </a:t>
            </a:r>
            <a:r>
              <a:rPr lang="en-US" dirty="0" err="1" smtClean="0"/>
              <a:t>aprobe</a:t>
            </a:r>
            <a:r>
              <a:rPr lang="en-US" dirty="0" smtClean="0"/>
              <a:t> </a:t>
            </a:r>
            <a:r>
              <a:rPr lang="en-US" dirty="0"/>
              <a:t>sequence and the next record is stored in that position</a:t>
            </a:r>
            <a:r>
              <a:rPr lang="en-US" dirty="0" smtClean="0"/>
              <a:t>.</a:t>
            </a:r>
          </a:p>
          <a:p>
            <a:pPr>
              <a:buFont typeface="Wingdings" panose="05000000000000000000" pitchFamily="2" charset="2"/>
              <a:buChar char="Ø"/>
            </a:pPr>
            <a:r>
              <a:rPr lang="en-US" dirty="0" smtClean="0"/>
              <a:t> </a:t>
            </a:r>
            <a:r>
              <a:rPr lang="en-US" dirty="0"/>
              <a:t>In this technique, all the values </a:t>
            </a:r>
            <a:r>
              <a:rPr lang="en-US" dirty="0" smtClean="0"/>
              <a:t>are stored </a:t>
            </a:r>
            <a:r>
              <a:rPr lang="en-US" dirty="0"/>
              <a:t>in the hash table. The hash table contains two types of values: sentinel values (e.g., –1) </a:t>
            </a:r>
            <a:r>
              <a:rPr lang="en-US" dirty="0" smtClean="0"/>
              <a:t>and data </a:t>
            </a:r>
            <a:r>
              <a:rPr lang="en-US" dirty="0"/>
              <a:t>values</a:t>
            </a:r>
            <a:r>
              <a:rPr lang="en-US" dirty="0" smtClean="0"/>
              <a:t>.</a:t>
            </a:r>
          </a:p>
          <a:p>
            <a:pPr>
              <a:buFont typeface="Wingdings" panose="05000000000000000000" pitchFamily="2" charset="2"/>
              <a:buChar char="Ø"/>
            </a:pPr>
            <a:r>
              <a:rPr lang="en-US" dirty="0" smtClean="0"/>
              <a:t> </a:t>
            </a:r>
            <a:r>
              <a:rPr lang="en-US" dirty="0"/>
              <a:t>The presence of a sentinel value indicates that the location contains no data value </a:t>
            </a:r>
            <a:r>
              <a:rPr lang="en-US" dirty="0" smtClean="0"/>
              <a:t>at present </a:t>
            </a:r>
            <a:r>
              <a:rPr lang="en-US" dirty="0"/>
              <a:t>but can be used to hold a value.</a:t>
            </a:r>
          </a:p>
          <a:p>
            <a:pPr>
              <a:buFont typeface="Wingdings" panose="05000000000000000000" pitchFamily="2" charset="2"/>
              <a:buChar char="Ø"/>
            </a:pPr>
            <a:r>
              <a:rPr lang="en-US" dirty="0" smtClean="0"/>
              <a:t>The </a:t>
            </a:r>
            <a:r>
              <a:rPr lang="en-US" dirty="0"/>
              <a:t>process of examining memory locations in the hash table is called probing. Open </a:t>
            </a:r>
            <a:r>
              <a:rPr lang="en-US" dirty="0" smtClean="0"/>
              <a:t>addressing technique </a:t>
            </a:r>
            <a:r>
              <a:rPr lang="en-US" dirty="0"/>
              <a:t>can be implemented using </a:t>
            </a:r>
            <a:r>
              <a:rPr lang="en-US" b="1" dirty="0"/>
              <a:t>linear probing, quadratic probing, double hashing, </a:t>
            </a:r>
            <a:r>
              <a:rPr lang="en-US" b="1" dirty="0" smtClean="0"/>
              <a:t>and rehashing</a:t>
            </a:r>
            <a:r>
              <a:rPr lang="en-US" b="1" dirty="0"/>
              <a:t>.</a:t>
            </a:r>
          </a:p>
        </p:txBody>
      </p:sp>
    </p:spTree>
    <p:extLst>
      <p:ext uri="{BB962C8B-B14F-4D97-AF65-F5344CB8AC3E}">
        <p14:creationId xmlns:p14="http://schemas.microsoft.com/office/powerpoint/2010/main" xmlns="" val="167909375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740" y="256374"/>
            <a:ext cx="11029060" cy="5920589"/>
          </a:xfrm>
        </p:spPr>
        <p:txBody>
          <a:bodyPr>
            <a:normAutofit lnSpcReduction="10000"/>
          </a:bodyPr>
          <a:lstStyle/>
          <a:p>
            <a:pPr marL="0" indent="0">
              <a:buNone/>
            </a:pPr>
            <a:r>
              <a:rPr lang="en-US" b="1" dirty="0"/>
              <a:t>Linear Probing</a:t>
            </a:r>
            <a:r>
              <a:rPr lang="en-US" b="1" dirty="0" smtClean="0"/>
              <a:t>:</a:t>
            </a:r>
            <a:endParaRPr lang="en-US" b="1" dirty="0"/>
          </a:p>
          <a:p>
            <a:pPr>
              <a:buFont typeface="Wingdings" panose="05000000000000000000" pitchFamily="2" charset="2"/>
              <a:buChar char="Ø"/>
            </a:pPr>
            <a:r>
              <a:rPr lang="en-US" dirty="0" smtClean="0"/>
              <a:t> The </a:t>
            </a:r>
            <a:r>
              <a:rPr lang="en-US" dirty="0"/>
              <a:t>simplest approach to resolve a collision is linear probing. In this technique, if a value is </a:t>
            </a:r>
            <a:r>
              <a:rPr lang="en-US" dirty="0" smtClean="0"/>
              <a:t>already stored </a:t>
            </a:r>
            <a:r>
              <a:rPr lang="en-US" dirty="0"/>
              <a:t>at a location generated by h(k), then the following hash function is used to resolve </a:t>
            </a:r>
            <a:r>
              <a:rPr lang="en-US" dirty="0" smtClean="0"/>
              <a:t>the collision</a:t>
            </a:r>
            <a:r>
              <a:rPr lang="en-US" dirty="0"/>
              <a:t>:</a:t>
            </a:r>
          </a:p>
          <a:p>
            <a:pPr marL="0" indent="0">
              <a:buNone/>
            </a:pPr>
            <a:r>
              <a:rPr lang="en-US" b="1" dirty="0" smtClean="0"/>
              <a:t>			h(k</a:t>
            </a:r>
            <a:r>
              <a:rPr lang="en-US" b="1" dirty="0"/>
              <a:t>, </a:t>
            </a:r>
            <a:r>
              <a:rPr lang="en-US" b="1" dirty="0" err="1"/>
              <a:t>i</a:t>
            </a:r>
            <a:r>
              <a:rPr lang="en-US" b="1" dirty="0"/>
              <a:t>) = [h'(k) + </a:t>
            </a:r>
            <a:r>
              <a:rPr lang="en-US" b="1" dirty="0" err="1"/>
              <a:t>i</a:t>
            </a:r>
            <a:r>
              <a:rPr lang="en-US" b="1" dirty="0"/>
              <a:t>] mod m</a:t>
            </a:r>
          </a:p>
          <a:p>
            <a:pPr>
              <a:buFont typeface="Wingdings" panose="05000000000000000000" pitchFamily="2" charset="2"/>
              <a:buChar char="Ø"/>
            </a:pPr>
            <a:r>
              <a:rPr lang="en-US" dirty="0" smtClean="0"/>
              <a:t> Where </a:t>
            </a:r>
            <a:r>
              <a:rPr lang="en-US" dirty="0"/>
              <a:t>m is the size of the hash table, h'(k) = (k mod m), and </a:t>
            </a:r>
            <a:r>
              <a:rPr lang="en-US" dirty="0" err="1"/>
              <a:t>i</a:t>
            </a:r>
            <a:r>
              <a:rPr lang="en-US" dirty="0"/>
              <a:t> is the probe number that varies </a:t>
            </a:r>
            <a:r>
              <a:rPr lang="en-US" dirty="0" smtClean="0"/>
              <a:t>from 0 </a:t>
            </a:r>
            <a:r>
              <a:rPr lang="en-US" dirty="0"/>
              <a:t>to </a:t>
            </a:r>
            <a:r>
              <a:rPr lang="en-US" dirty="0" smtClean="0"/>
              <a:t>m–1.Therefore</a:t>
            </a:r>
            <a:r>
              <a:rPr lang="en-US" dirty="0"/>
              <a:t>, for a given key k, first the location generated by [h'(k) mod m] is probed because </a:t>
            </a:r>
            <a:r>
              <a:rPr lang="en-US" dirty="0" smtClean="0"/>
              <a:t>for the </a:t>
            </a:r>
            <a:r>
              <a:rPr lang="en-US" dirty="0"/>
              <a:t>first time </a:t>
            </a:r>
            <a:r>
              <a:rPr lang="en-US" dirty="0" err="1"/>
              <a:t>i</a:t>
            </a:r>
            <a:r>
              <a:rPr lang="en-US" dirty="0"/>
              <a:t>=0</a:t>
            </a:r>
            <a:r>
              <a:rPr lang="en-US" dirty="0" smtClean="0"/>
              <a:t>.</a:t>
            </a:r>
          </a:p>
          <a:p>
            <a:pPr>
              <a:buFont typeface="Wingdings" panose="05000000000000000000" pitchFamily="2" charset="2"/>
              <a:buChar char="Ø"/>
            </a:pPr>
            <a:r>
              <a:rPr lang="en-US" dirty="0" smtClean="0"/>
              <a:t> </a:t>
            </a:r>
            <a:r>
              <a:rPr lang="en-US" dirty="0"/>
              <a:t>If the location is free, the value is stored in it, else the second probe </a:t>
            </a:r>
            <a:r>
              <a:rPr lang="en-US" dirty="0" smtClean="0"/>
              <a:t>generates the </a:t>
            </a:r>
            <a:r>
              <a:rPr lang="en-US" dirty="0"/>
              <a:t>address of the location given by [h'(k) + 1]mod m. Similarly, if the location is occupied, </a:t>
            </a:r>
            <a:r>
              <a:rPr lang="en-US" dirty="0" smtClean="0"/>
              <a:t>then subsequent </a:t>
            </a:r>
            <a:r>
              <a:rPr lang="en-US" dirty="0"/>
              <a:t>probes generate the address as [h'(k) + 2]mod m, [h'(k) + 3]mod m, [h'(k) + 4]mod m, [</a:t>
            </a:r>
            <a:r>
              <a:rPr lang="en-US" dirty="0" smtClean="0"/>
              <a:t>h’(k)+ </a:t>
            </a:r>
            <a:r>
              <a:rPr lang="en-US" dirty="0"/>
              <a:t>5]mod m, and so on, until a free location is found.</a:t>
            </a:r>
          </a:p>
        </p:txBody>
      </p:sp>
    </p:spTree>
    <p:extLst>
      <p:ext uri="{BB962C8B-B14F-4D97-AF65-F5344CB8AC3E}">
        <p14:creationId xmlns:p14="http://schemas.microsoft.com/office/powerpoint/2010/main" xmlns="" val="269467042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4561" y="350378"/>
            <a:ext cx="10969239" cy="5826585"/>
          </a:xfrm>
        </p:spPr>
        <p:txBody>
          <a:bodyPr>
            <a:normAutofit/>
          </a:bodyPr>
          <a:lstStyle/>
          <a:p>
            <a:pPr marL="0" indent="0">
              <a:buNone/>
            </a:pPr>
            <a:r>
              <a:rPr lang="en-US" b="1" dirty="0"/>
              <a:t>Quadratic Probing</a:t>
            </a:r>
            <a:r>
              <a:rPr lang="en-US" b="1" dirty="0" smtClean="0"/>
              <a:t>:</a:t>
            </a:r>
            <a:endParaRPr lang="en-US" b="1" dirty="0"/>
          </a:p>
          <a:p>
            <a:pPr>
              <a:buFont typeface="Wingdings" panose="05000000000000000000" pitchFamily="2" charset="2"/>
              <a:buChar char="Ø"/>
            </a:pPr>
            <a:r>
              <a:rPr lang="en-US" dirty="0"/>
              <a:t>In this technique, if a value is already stored at a location generated by h(k), then the </a:t>
            </a:r>
            <a:r>
              <a:rPr lang="en-US" dirty="0" smtClean="0"/>
              <a:t>following hash </a:t>
            </a:r>
            <a:r>
              <a:rPr lang="en-US" dirty="0"/>
              <a:t>function is used to resolve the collision:</a:t>
            </a:r>
          </a:p>
          <a:p>
            <a:pPr marL="0" indent="0">
              <a:buNone/>
            </a:pPr>
            <a:r>
              <a:rPr lang="en-US" dirty="0" smtClean="0"/>
              <a:t>			</a:t>
            </a:r>
            <a:r>
              <a:rPr lang="en-US" b="1" dirty="0" smtClean="0"/>
              <a:t>h(k</a:t>
            </a:r>
            <a:r>
              <a:rPr lang="en-US" b="1" dirty="0"/>
              <a:t>, </a:t>
            </a:r>
            <a:r>
              <a:rPr lang="en-US" b="1" dirty="0" err="1"/>
              <a:t>i</a:t>
            </a:r>
            <a:r>
              <a:rPr lang="en-US" b="1" dirty="0"/>
              <a:t>) = [h'(k) + c1.i + c2.i^2] mod m</a:t>
            </a:r>
          </a:p>
          <a:p>
            <a:pPr marL="0" indent="0">
              <a:buNone/>
            </a:pPr>
            <a:r>
              <a:rPr lang="en-US" dirty="0"/>
              <a:t>where m is the size of the hash table, h'(k) = (k mod m),</a:t>
            </a:r>
          </a:p>
          <a:p>
            <a:pPr marL="0" indent="0">
              <a:buNone/>
            </a:pPr>
            <a:r>
              <a:rPr lang="en-US" dirty="0"/>
              <a:t> </a:t>
            </a:r>
            <a:r>
              <a:rPr lang="en-US" dirty="0" err="1"/>
              <a:t>i</a:t>
            </a:r>
            <a:r>
              <a:rPr lang="en-US" dirty="0"/>
              <a:t> is the probe number that varies from 0 </a:t>
            </a:r>
            <a:r>
              <a:rPr lang="en-US" dirty="0" smtClean="0"/>
              <a:t>to m–1</a:t>
            </a:r>
            <a:r>
              <a:rPr lang="en-US" dirty="0"/>
              <a:t>, and c1 and c2 are constants such that c1 and c2 π 0.</a:t>
            </a:r>
          </a:p>
          <a:p>
            <a:pPr>
              <a:buFont typeface="Wingdings" panose="05000000000000000000" pitchFamily="2" charset="2"/>
              <a:buChar char="Ø"/>
            </a:pPr>
            <a:r>
              <a:rPr lang="en-US" dirty="0"/>
              <a:t>Quadratic probing eliminates the primary clustering phenomenon of linear probing </a:t>
            </a:r>
            <a:r>
              <a:rPr lang="en-US" dirty="0" smtClean="0"/>
              <a:t>because instead </a:t>
            </a:r>
            <a:r>
              <a:rPr lang="en-US" dirty="0"/>
              <a:t>of doing a linear search, it does a quadratic search. </a:t>
            </a:r>
          </a:p>
        </p:txBody>
      </p:sp>
    </p:spTree>
    <p:extLst>
      <p:ext uri="{BB962C8B-B14F-4D97-AF65-F5344CB8AC3E}">
        <p14:creationId xmlns:p14="http://schemas.microsoft.com/office/powerpoint/2010/main" xmlns="" val="18939567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8004</TotalTime>
  <Words>5937</Words>
  <Application>Microsoft Office PowerPoint</Application>
  <PresentationFormat>Custom</PresentationFormat>
  <Paragraphs>829</Paragraphs>
  <Slides>110</Slides>
  <Notes>1</Notes>
  <HiddenSlides>0</HiddenSlides>
  <MMClips>0</MMClips>
  <ScaleCrop>false</ScaleCrop>
  <HeadingPairs>
    <vt:vector size="4" baseType="variant">
      <vt:variant>
        <vt:lpstr>Theme</vt:lpstr>
      </vt:variant>
      <vt:variant>
        <vt:i4>1</vt:i4>
      </vt:variant>
      <vt:variant>
        <vt:lpstr>Slide Titles</vt:lpstr>
      </vt:variant>
      <vt:variant>
        <vt:i4>110</vt:i4>
      </vt:variant>
    </vt:vector>
  </HeadingPairs>
  <TitlesOfParts>
    <vt:vector size="111" baseType="lpstr">
      <vt:lpstr>Office Theme</vt:lpstr>
      <vt:lpstr>Sorting and Searching</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Sorting and Searching</dc:title>
  <dc:creator>IIITS</dc:creator>
  <cp:lastModifiedBy>Windows User</cp:lastModifiedBy>
  <cp:revision>675</cp:revision>
  <dcterms:created xsi:type="dcterms:W3CDTF">2020-02-04T10:58:26Z</dcterms:created>
  <dcterms:modified xsi:type="dcterms:W3CDTF">2020-09-07T06:15:09Z</dcterms:modified>
</cp:coreProperties>
</file>